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19"/>
  </p:notesMasterIdLst>
  <p:handoutMasterIdLst>
    <p:handoutMasterId r:id="rId20"/>
  </p:handoutMasterIdLst>
  <p:sldIdLst>
    <p:sldId id="256" r:id="rId3"/>
    <p:sldId id="257" r:id="rId4"/>
    <p:sldId id="258" r:id="rId5"/>
    <p:sldId id="259" r:id="rId6"/>
    <p:sldId id="260" r:id="rId7"/>
    <p:sldId id="261" r:id="rId8"/>
    <p:sldId id="263" r:id="rId9"/>
    <p:sldId id="264" r:id="rId10"/>
    <p:sldId id="265" r:id="rId11"/>
    <p:sldId id="266" r:id="rId12"/>
    <p:sldId id="267" r:id="rId13"/>
    <p:sldId id="272" r:id="rId14"/>
    <p:sldId id="268" r:id="rId15"/>
    <p:sldId id="270" r:id="rId16"/>
    <p:sldId id="271" r:id="rId17"/>
    <p:sldId id="274" r:id="rId1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CC00"/>
    <a:srgbClr val="996633"/>
    <a:srgbClr val="33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19" autoAdjust="0"/>
    <p:restoredTop sz="82406" autoAdjust="0"/>
  </p:normalViewPr>
  <p:slideViewPr>
    <p:cSldViewPr>
      <p:cViewPr>
        <p:scale>
          <a:sx n="75" d="100"/>
          <a:sy n="75" d="100"/>
        </p:scale>
        <p:origin x="-366"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398" y="1092"/>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500" y="0"/>
            <a:ext cx="2982119" cy="464820"/>
          </a:xfrm>
          <a:prstGeom prst="rect">
            <a:avLst/>
          </a:prstGeom>
        </p:spPr>
        <p:txBody>
          <a:bodyPr vert="horz" lIns="92446" tIns="46223" rIns="92446" bIns="46223" rtlCol="0"/>
          <a:lstStyle>
            <a:lvl1pPr algn="r">
              <a:defRPr sz="1200"/>
            </a:lvl1pPr>
          </a:lstStyle>
          <a:p>
            <a:fld id="{7E19265E-27A0-4E15-BC0A-94BD3C6FFF9C}" type="datetimeFigureOut">
              <a:rPr lang="en-US" smtClean="0"/>
              <a:pPr/>
              <a:t>10/14/2009</a:t>
            </a:fld>
            <a:endParaRPr lang="en-US"/>
          </a:p>
        </p:txBody>
      </p:sp>
      <p:sp>
        <p:nvSpPr>
          <p:cNvPr id="4" name="Footer Placeholder 3"/>
          <p:cNvSpPr>
            <a:spLocks noGrp="1"/>
          </p:cNvSpPr>
          <p:nvPr>
            <p:ph type="ftr" sz="quarter" idx="2"/>
          </p:nvPr>
        </p:nvSpPr>
        <p:spPr>
          <a:xfrm>
            <a:off x="0" y="8829429"/>
            <a:ext cx="2982119" cy="464820"/>
          </a:xfrm>
          <a:prstGeom prst="rect">
            <a:avLst/>
          </a:prstGeom>
        </p:spPr>
        <p:txBody>
          <a:bodyPr vert="horz" lIns="92446" tIns="46223" rIns="92446" bIns="46223" rtlCol="0" anchor="b"/>
          <a:lstStyle>
            <a:lvl1pPr algn="l">
              <a:defRPr sz="1200"/>
            </a:lvl1pPr>
          </a:lstStyle>
          <a:p>
            <a:r>
              <a:rPr lang="en-US" smtClean="0"/>
              <a:t>Session 1 Facilitation Guide: Understanding How a Pandemic May Affect Food Security</a:t>
            </a:r>
            <a:endParaRPr lang="en-US"/>
          </a:p>
        </p:txBody>
      </p:sp>
      <p:sp>
        <p:nvSpPr>
          <p:cNvPr id="5" name="Slide Number Placeholder 4"/>
          <p:cNvSpPr>
            <a:spLocks noGrp="1"/>
          </p:cNvSpPr>
          <p:nvPr>
            <p:ph type="sldNum" sz="quarter" idx="3"/>
          </p:nvPr>
        </p:nvSpPr>
        <p:spPr>
          <a:xfrm>
            <a:off x="3898500" y="8829429"/>
            <a:ext cx="2982119" cy="464820"/>
          </a:xfrm>
          <a:prstGeom prst="rect">
            <a:avLst/>
          </a:prstGeom>
        </p:spPr>
        <p:txBody>
          <a:bodyPr vert="horz" lIns="92446" tIns="46223" rIns="92446" bIns="46223" rtlCol="0" anchor="b"/>
          <a:lstStyle>
            <a:lvl1pPr algn="r">
              <a:defRPr sz="1200"/>
            </a:lvl1pPr>
          </a:lstStyle>
          <a:p>
            <a:fld id="{40F746D1-AF8E-4F48-A76F-0621D3E039DE}"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smtClean="0">
                <a:latin typeface="Arial" pitchFamily="34" charset="0"/>
              </a:defRPr>
            </a:lvl1pPr>
          </a:lstStyle>
          <a:p>
            <a:pPr>
              <a:defRPr/>
            </a:pPr>
            <a:endParaRPr lang="en-US"/>
          </a:p>
        </p:txBody>
      </p:sp>
      <p:sp>
        <p:nvSpPr>
          <p:cNvPr id="7171" name="Rectangle 3"/>
          <p:cNvSpPr>
            <a:spLocks noGrp="1" noChangeArrowheads="1"/>
          </p:cNvSpPr>
          <p:nvPr>
            <p:ph type="dt" idx="1"/>
          </p:nvPr>
        </p:nvSpPr>
        <p:spPr bwMode="auto">
          <a:xfrm>
            <a:off x="3898102"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smtClean="0">
                <a:latin typeface="Arial" pitchFamily="34"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8182" y="4415790"/>
            <a:ext cx="5505450"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smtClean="0">
                <a:latin typeface="Arial" pitchFamily="34" charset="0"/>
              </a:defRPr>
            </a:lvl1pPr>
          </a:lstStyle>
          <a:p>
            <a:pPr>
              <a:defRPr/>
            </a:pPr>
            <a:r>
              <a:rPr lang="en-US" smtClean="0"/>
              <a:t>Session 1 Facilitation Guide: Understanding How a Pandemic May Affect Food Security</a:t>
            </a:r>
            <a:endParaRPr lang="en-US"/>
          </a:p>
        </p:txBody>
      </p:sp>
      <p:sp>
        <p:nvSpPr>
          <p:cNvPr id="7175" name="Rectangle 7"/>
          <p:cNvSpPr>
            <a:spLocks noGrp="1" noChangeArrowheads="1"/>
          </p:cNvSpPr>
          <p:nvPr>
            <p:ph type="sldNum" sz="quarter" idx="5"/>
          </p:nvPr>
        </p:nvSpPr>
        <p:spPr bwMode="auto">
          <a:xfrm>
            <a:off x="3898102" y="8829967"/>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smtClean="0">
                <a:latin typeface="Arial" pitchFamily="34" charset="0"/>
              </a:defRPr>
            </a:lvl1pPr>
          </a:lstStyle>
          <a:p>
            <a:pPr>
              <a:defRPr/>
            </a:pPr>
            <a:fld id="{7134533E-FAFD-4976-AA79-B88C15F973D6}" type="slidenum">
              <a:rPr lang="en-US"/>
              <a:pPr>
                <a:defRPr/>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61E0461-492A-4768-BE95-44595C374C61}" type="slidenum">
              <a:rPr lang="en-US">
                <a:latin typeface="Arial" charset="0"/>
              </a:rPr>
              <a:pPr/>
              <a:t>1</a:t>
            </a:fld>
            <a:endParaRPr lang="en-US">
              <a:latin typeface="Arial"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r>
              <a:rPr lang="en-US" i="1" dirty="0" smtClean="0">
                <a:latin typeface="Arial" charset="0"/>
              </a:rPr>
              <a:t>Before facilitating this session, make sure that each participant has a copy of the tool </a:t>
            </a:r>
            <a:r>
              <a:rPr lang="en-US" b="1" i="1" dirty="0" smtClean="0">
                <a:latin typeface="Arial" charset="0"/>
              </a:rPr>
              <a:t>Food Security in a Pandemic </a:t>
            </a:r>
            <a:r>
              <a:rPr lang="en-US" i="1" dirty="0" smtClean="0">
                <a:latin typeface="Arial" charset="0"/>
              </a:rPr>
              <a:t>and that you have enough copies of the Session 1 activity handout for everyone. </a:t>
            </a:r>
          </a:p>
          <a:p>
            <a:pPr eaLnBrk="1" hangingPunct="1"/>
            <a:endParaRPr lang="en-US" dirty="0" smtClean="0">
              <a:latin typeface="Arial" charset="0"/>
            </a:endParaRPr>
          </a:p>
          <a:p>
            <a:pPr eaLnBrk="1" hangingPunct="1"/>
            <a:r>
              <a:rPr lang="en-US" i="1" dirty="0" smtClean="0"/>
              <a:t>Keep this slide on screen while people arrive and settle in for the session. If you have arranged for someone to make welcome remarks to the group, ask them to open the workshop as soon as the majority of participants have arrived. Introduce the hosts and training team, and finally, have the participants briefly introduce themselves.</a:t>
            </a:r>
          </a:p>
          <a:p>
            <a:pPr lvl="0" eaLnBrk="1" hangingPunct="1">
              <a:buFont typeface="Webdings"/>
              <a:buChar char="U"/>
            </a:pPr>
            <a:r>
              <a:rPr lang="en-US" i="1" dirty="0" smtClean="0"/>
              <a:t>Explain to participants that the information presented in this session corresponds to the tool </a:t>
            </a:r>
            <a:r>
              <a:rPr lang="en-US" b="1" i="1" dirty="0" smtClean="0"/>
              <a:t>Food Security in a Pandemic. </a:t>
            </a:r>
          </a:p>
          <a:p>
            <a:pPr lvl="0" eaLnBrk="1" hangingPunct="1">
              <a:buFont typeface="Webdings"/>
              <a:buChar char="U"/>
            </a:pPr>
            <a:endParaRPr lang="en-US" b="1" i="1" dirty="0" smtClean="0"/>
          </a:p>
          <a:p>
            <a:pPr lvl="0" eaLnBrk="1" hangingPunct="1">
              <a:buFont typeface="Webdings"/>
              <a:buChar char="U"/>
            </a:pPr>
            <a:endParaRPr lang="en-US" b="1" i="1" dirty="0" smtClean="0"/>
          </a:p>
          <a:p>
            <a:pPr eaLnBrk="1" hangingPunct="1"/>
            <a:endParaRPr lang="en-US" dirty="0" smtClean="0">
              <a:latin typeface="Arial" charset="0"/>
            </a:endParaRPr>
          </a:p>
        </p:txBody>
      </p:sp>
      <p:sp>
        <p:nvSpPr>
          <p:cNvPr id="5" name="Footer Placeholder 4"/>
          <p:cNvSpPr>
            <a:spLocks noGrp="1"/>
          </p:cNvSpPr>
          <p:nvPr>
            <p:ph type="ftr" sz="quarter" idx="10"/>
          </p:nvPr>
        </p:nvSpPr>
        <p:spPr>
          <a:xfrm>
            <a:off x="240506" y="8153400"/>
            <a:ext cx="6193632" cy="911860"/>
          </a:xfrm>
        </p:spPr>
        <p:txBody>
          <a:bodyPr/>
          <a:lstStyle/>
          <a:p>
            <a:pPr>
              <a:defRPr/>
            </a:pPr>
            <a:r>
              <a:rPr lang="en-US" dirty="0" smtClean="0"/>
              <a:t>Session 1 Facilitation Guide: Understanding Food Security During a Pandemic </a:t>
            </a:r>
          </a:p>
          <a:p>
            <a:pPr>
              <a:defRPr/>
            </a:pPr>
            <a:r>
              <a:rPr lang="en-US" b="1" dirty="0" smtClean="0"/>
              <a:t>Prepared </a:t>
            </a:r>
            <a:r>
              <a:rPr lang="en-US" b="1" dirty="0"/>
              <a:t>for AI.COMM by Tango International</a:t>
            </a:r>
            <a:endParaRPr lang="en-US" b="1" i="1" dirty="0"/>
          </a:p>
          <a:p>
            <a:pPr>
              <a:defRPr/>
            </a:pP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i="1" dirty="0" smtClean="0">
                <a:sym typeface="Wingdings"/>
              </a:rPr>
              <a:t></a:t>
            </a:r>
            <a:r>
              <a:rPr lang="en-US" b="1" i="1" dirty="0" smtClean="0"/>
              <a:t>Stress this point:   </a:t>
            </a:r>
            <a:r>
              <a:rPr lang="en-US" dirty="0" smtClean="0"/>
              <a:t>Identifying</a:t>
            </a:r>
            <a:r>
              <a:rPr lang="en-US" baseline="0" dirty="0" smtClean="0"/>
              <a:t> at-risk populations is the most critical step you can take to protect food access. Be prepared ! Do this long before a pandemic arrives- the information will help you lessen the impact of any emergency. </a:t>
            </a:r>
            <a:endParaRPr lang="en-US" dirty="0" smtClean="0"/>
          </a:p>
          <a:p>
            <a:r>
              <a:rPr lang="en-US" sz="2400" i="1" dirty="0" smtClean="0">
                <a:sym typeface="Wingdings"/>
              </a:rPr>
              <a:t> </a:t>
            </a:r>
            <a:r>
              <a:rPr lang="en-US" b="1" i="1" dirty="0" smtClean="0"/>
              <a:t>Stress this point: </a:t>
            </a:r>
            <a:r>
              <a:rPr lang="en-US" dirty="0" smtClean="0"/>
              <a:t>During a pandemic,</a:t>
            </a:r>
            <a:r>
              <a:rPr lang="en-US" baseline="0" dirty="0" smtClean="0"/>
              <a:t> all </a:t>
            </a:r>
            <a:r>
              <a:rPr lang="en-US" dirty="0" smtClean="0"/>
              <a:t>actions </a:t>
            </a:r>
            <a:r>
              <a:rPr lang="en-US" baseline="0" dirty="0" smtClean="0"/>
              <a:t>must respect social distancing measures</a:t>
            </a:r>
          </a:p>
          <a:p>
            <a:r>
              <a:rPr lang="en-US" sz="1800" i="1" dirty="0" smtClean="0">
                <a:sym typeface="Webdings"/>
              </a:rPr>
              <a:t></a:t>
            </a:r>
            <a:r>
              <a:rPr lang="en-US" sz="1800" i="1" dirty="0" smtClean="0"/>
              <a:t> </a:t>
            </a:r>
            <a:r>
              <a:rPr lang="en-US" b="1" i="1" dirty="0" smtClean="0"/>
              <a:t>Facilitator’s Note: </a:t>
            </a:r>
            <a:r>
              <a:rPr lang="en-US" i="1" dirty="0" smtClean="0"/>
              <a:t>Encourage the group to look at the Food Access portion of the table “Potential Food Security Issues and Actions During a Pandemic”  on page 6 of the tool. </a:t>
            </a:r>
          </a:p>
          <a:p>
            <a:r>
              <a:rPr lang="en-US" i="1" dirty="0" smtClean="0"/>
              <a:t>Brainstorm about which actions people feel suit their local context.  If participants feel unable to implement some of these actions, do they have working relationships with other stakeholders who might be able to undertake them? Other ideas for protecting food access?   </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10</a:t>
            </a:fld>
            <a:endParaRPr lang="en-US"/>
          </a:p>
        </p:txBody>
      </p:sp>
      <p:sp>
        <p:nvSpPr>
          <p:cNvPr id="5" name="Footer Placeholder 4"/>
          <p:cNvSpPr>
            <a:spLocks noGrp="1"/>
          </p:cNvSpPr>
          <p:nvPr>
            <p:ph type="ftr" sz="quarter" idx="11"/>
          </p:nvPr>
        </p:nvSpPr>
        <p:spPr>
          <a:xfrm>
            <a:off x="0" y="8829967"/>
            <a:ext cx="6499490"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i="1" dirty="0" smtClean="0">
                <a:sym typeface="Webdings"/>
              </a:rPr>
              <a:t></a:t>
            </a:r>
            <a:r>
              <a:rPr lang="en-US" sz="1600" i="1" dirty="0" smtClean="0"/>
              <a:t> </a:t>
            </a:r>
            <a:r>
              <a:rPr lang="en-US" b="1" i="1" dirty="0" smtClean="0"/>
              <a:t>Facilitator’s Note: </a:t>
            </a:r>
            <a:r>
              <a:rPr lang="en-US" i="1" dirty="0" smtClean="0"/>
              <a:t>After the question appears on the screen, ask the group to contribute ideas before clicking forward. </a:t>
            </a:r>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11</a:t>
            </a:fld>
            <a:endParaRPr lang="en-US"/>
          </a:p>
        </p:txBody>
      </p:sp>
      <p:sp>
        <p:nvSpPr>
          <p:cNvPr id="5" name="Footer Placeholder 4"/>
          <p:cNvSpPr>
            <a:spLocks noGrp="1"/>
          </p:cNvSpPr>
          <p:nvPr>
            <p:ph type="ftr" sz="quarter" idx="11"/>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i="1" dirty="0" smtClean="0">
                <a:sym typeface="Webdings"/>
              </a:rPr>
              <a:t></a:t>
            </a:r>
            <a:r>
              <a:rPr lang="en-US" sz="1800" i="1" dirty="0" smtClean="0"/>
              <a:t> </a:t>
            </a:r>
            <a:r>
              <a:rPr lang="en-US" b="1" i="1" dirty="0" smtClean="0"/>
              <a:t>Facilitator’s Note: </a:t>
            </a:r>
            <a:r>
              <a:rPr lang="en-US" i="1" dirty="0" smtClean="0"/>
              <a:t>Encourage the group to look at the Food  Utilization portion of the table “Potential Food Security Issues and Actions During a Pandemic”  on page 7 of the tool. </a:t>
            </a:r>
          </a:p>
          <a:p>
            <a:r>
              <a:rPr lang="en-US" i="1" dirty="0" smtClean="0"/>
              <a:t>Brainstorm about which actions people feel suit their local context.  If participants feel unable to implement some of these actions, do they have working relationships with other stakeholders who might be able to undertake them? Other ideas for protecting food utilization?   </a:t>
            </a:r>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12</a:t>
            </a:fld>
            <a:endParaRPr lang="en-US"/>
          </a:p>
        </p:txBody>
      </p:sp>
      <p:sp>
        <p:nvSpPr>
          <p:cNvPr id="5" name="Footer Placeholder 4"/>
          <p:cNvSpPr>
            <a:spLocks noGrp="1"/>
          </p:cNvSpPr>
          <p:nvPr>
            <p:ph type="ftr" sz="quarter" idx="11"/>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458">
              <a:defRPr/>
            </a:pPr>
            <a:r>
              <a:rPr lang="en-US" kern="1200" dirty="0" smtClean="0">
                <a:solidFill>
                  <a:schemeClr val="tx1"/>
                </a:solidFill>
                <a:latin typeface="Arial" pitchFamily="34" charset="0"/>
                <a:ea typeface="+mn-ea"/>
                <a:cs typeface="+mn-cs"/>
              </a:rPr>
              <a:t>Food insecurity during an influenza pandemic is not a threat that stands separate from the sectors of health, family welfare, commerce, or governance and public services. The protection of food security must be integrated into all sectors. </a:t>
            </a:r>
          </a:p>
          <a:p>
            <a:pPr>
              <a:defRPr/>
            </a:pPr>
            <a:r>
              <a:rPr lang="en-US" sz="1800" i="1" dirty="0" smtClean="0">
                <a:sym typeface="Webdings"/>
              </a:rPr>
              <a:t></a:t>
            </a:r>
            <a:r>
              <a:rPr lang="en-US" sz="1800" i="1" dirty="0" smtClean="0"/>
              <a:t> </a:t>
            </a:r>
            <a:r>
              <a:rPr lang="en-US" b="1" i="1" dirty="0" smtClean="0"/>
              <a:t>Facilitator’s Note: </a:t>
            </a:r>
            <a:r>
              <a:rPr lang="en-US" i="1" kern="1200" dirty="0" smtClean="0">
                <a:solidFill>
                  <a:schemeClr val="tx1"/>
                </a:solidFill>
                <a:latin typeface="Arial" pitchFamily="34" charset="0"/>
                <a:ea typeface="+mn-ea"/>
                <a:cs typeface="+mn-cs"/>
              </a:rPr>
              <a:t>Ask the group to brainstorm other possible partners to assist during</a:t>
            </a:r>
            <a:r>
              <a:rPr lang="en-US" i="1" kern="1200" baseline="0" dirty="0" smtClean="0">
                <a:solidFill>
                  <a:schemeClr val="tx1"/>
                </a:solidFill>
                <a:latin typeface="Arial" pitchFamily="34" charset="0"/>
                <a:ea typeface="+mn-ea"/>
                <a:cs typeface="+mn-cs"/>
              </a:rPr>
              <a:t> pandemic preparedness and response </a:t>
            </a:r>
            <a:endParaRPr lang="en-US" sz="1100" i="1" dirty="0" smtClean="0"/>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13</a:t>
            </a:fld>
            <a:endParaRPr lang="en-US"/>
          </a:p>
        </p:txBody>
      </p:sp>
      <p:sp>
        <p:nvSpPr>
          <p:cNvPr id="5" name="Footer Placeholder 4"/>
          <p:cNvSpPr>
            <a:spLocks noGrp="1"/>
          </p:cNvSpPr>
          <p:nvPr>
            <p:ph type="ftr" sz="quarter" idx="11"/>
          </p:nvPr>
        </p:nvSpPr>
        <p:spPr>
          <a:xfrm>
            <a:off x="0" y="8829967"/>
            <a:ext cx="6499490"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r>
              <a:rPr lang="en-US" dirty="0" smtClean="0"/>
              <a:t>This chart helps us understand how the potential problems that a community may face in a pandemic are interconnected. It offers some main points to consider as the we begins to prepare for and meet the challenges of a pandemic. It also offers a menu of potential responses to consider based on the local conditions. </a:t>
            </a:r>
          </a:p>
          <a:p>
            <a:r>
              <a:rPr lang="en-US" dirty="0" smtClean="0"/>
              <a:t>Page 8 of the </a:t>
            </a:r>
            <a:r>
              <a:rPr lang="en-US" smtClean="0"/>
              <a:t>tool looks </a:t>
            </a:r>
            <a:r>
              <a:rPr lang="en-US" dirty="0" smtClean="0"/>
              <a:t>like this one. It is followed by expanded sector-specific charts that explain what might happen if a community does not prepare for a severe pandemic, and actions that each sector can take to protect food security. Local geography, demographics, economic and social structures, as well as the severity of the virus in the region will determine the specific preparation and response actions most appropriate for each community. </a:t>
            </a:r>
          </a:p>
          <a:p>
            <a:pPr eaLnBrk="1" hangingPunct="1">
              <a:spcBef>
                <a:spcPct val="0"/>
              </a:spcBef>
            </a:pPr>
            <a:endParaRPr lang="en-US" dirty="0" smtClean="0"/>
          </a:p>
        </p:txBody>
      </p:sp>
      <p:sp>
        <p:nvSpPr>
          <p:cNvPr id="93188" name="Slide Number Placeholder 3"/>
          <p:cNvSpPr>
            <a:spLocks noGrp="1"/>
          </p:cNvSpPr>
          <p:nvPr>
            <p:ph type="sldNum" sz="quarter" idx="5"/>
          </p:nvPr>
        </p:nvSpPr>
        <p:spPr>
          <a:noFill/>
        </p:spPr>
        <p:txBody>
          <a:bodyPr/>
          <a:lstStyle/>
          <a:p>
            <a:fld id="{3459A16C-8DAB-4124-B974-13210A3ACA96}" type="slidenum">
              <a:rPr lang="en-US" smtClean="0">
                <a:solidFill>
                  <a:srgbClr val="000000"/>
                </a:solidFill>
              </a:rPr>
              <a:pPr/>
              <a:t>14</a:t>
            </a:fld>
            <a:endParaRPr lang="en-US" smtClean="0">
              <a:solidFill>
                <a:srgbClr val="000000"/>
              </a:solidFill>
            </a:endParaRPr>
          </a:p>
        </p:txBody>
      </p:sp>
      <p:sp>
        <p:nvSpPr>
          <p:cNvPr id="5" name="Footer Placeholder 4"/>
          <p:cNvSpPr>
            <a:spLocks noGrp="1"/>
          </p:cNvSpPr>
          <p:nvPr>
            <p:ph type="ftr" sz="quarter" idx="10"/>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solidFill>
              <a:srgbClr val="3366FF"/>
            </a:solidFill>
          </a:ln>
        </p:spPr>
        <p:txBody>
          <a:bodyPr/>
          <a:lstStyle/>
          <a:p>
            <a:r>
              <a:rPr lang="en-US" b="1" i="1" dirty="0" smtClean="0">
                <a:solidFill>
                  <a:srgbClr val="3366FF"/>
                </a:solidFill>
              </a:rPr>
              <a:t>Small Group Work – Protecting Food Security in a Pandemic</a:t>
            </a:r>
          </a:p>
          <a:p>
            <a:pPr marL="231115" indent="-231115">
              <a:buFont typeface="+mj-lt"/>
              <a:buAutoNum type="arabicPeriod"/>
            </a:pPr>
            <a:r>
              <a:rPr lang="en-US" dirty="0" smtClean="0"/>
              <a:t>Ask participants to form groups of 4-5 people. </a:t>
            </a:r>
          </a:p>
          <a:p>
            <a:pPr marL="231115" indent="-231115">
              <a:buFont typeface="+mj-lt"/>
              <a:buAutoNum type="arabicPeriod"/>
            </a:pPr>
            <a:r>
              <a:rPr lang="en-US" dirty="0" smtClean="0"/>
              <a:t>Have them  take a few minutes to discuss their experience protecting food security.   </a:t>
            </a:r>
          </a:p>
          <a:p>
            <a:pPr marL="231115" indent="-231115">
              <a:buFont typeface="+mj-lt"/>
              <a:buAutoNum type="arabicPeriod"/>
            </a:pPr>
            <a:r>
              <a:rPr lang="en-US" dirty="0" smtClean="0"/>
              <a:t>Pass out the worksheet for Session One.</a:t>
            </a:r>
          </a:p>
          <a:p>
            <a:pPr marL="231115" indent="-231115">
              <a:buFont typeface="+mj-lt"/>
              <a:buAutoNum type="arabicPeriod"/>
            </a:pPr>
            <a:r>
              <a:rPr lang="en-US" dirty="0" smtClean="0"/>
              <a:t>Give the participants 20-30 minutes for group work. </a:t>
            </a:r>
          </a:p>
          <a:p>
            <a:pPr marL="231115" indent="-231115">
              <a:buFont typeface="+mj-lt"/>
              <a:buAutoNum type="arabicPeriod"/>
            </a:pPr>
            <a:r>
              <a:rPr lang="en-US" dirty="0" smtClean="0"/>
              <a:t>Have each group explain one of the four topics on the worksheet in plenary. </a:t>
            </a:r>
          </a:p>
        </p:txBody>
      </p:sp>
      <p:sp>
        <p:nvSpPr>
          <p:cNvPr id="94212" name="Slide Number Placeholder 3"/>
          <p:cNvSpPr>
            <a:spLocks noGrp="1"/>
          </p:cNvSpPr>
          <p:nvPr>
            <p:ph type="sldNum" sz="quarter" idx="5"/>
          </p:nvPr>
        </p:nvSpPr>
        <p:spPr>
          <a:noFill/>
        </p:spPr>
        <p:txBody>
          <a:bodyPr/>
          <a:lstStyle/>
          <a:p>
            <a:fld id="{E0C5A620-F24D-40A0-B101-61932B336505}" type="slidenum">
              <a:rPr lang="en-US" smtClean="0">
                <a:solidFill>
                  <a:srgbClr val="000000"/>
                </a:solidFill>
              </a:rPr>
              <a:pPr/>
              <a:t>15</a:t>
            </a:fld>
            <a:endParaRPr lang="en-US" smtClean="0">
              <a:solidFill>
                <a:srgbClr val="000000"/>
              </a:solidFill>
            </a:endParaRPr>
          </a:p>
        </p:txBody>
      </p:sp>
      <p:sp>
        <p:nvSpPr>
          <p:cNvPr id="5" name="Footer Placeholder 4"/>
          <p:cNvSpPr>
            <a:spLocks noGrp="1"/>
          </p:cNvSpPr>
          <p:nvPr>
            <p:ph type="ftr" sz="quarter" idx="10"/>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B9FBFB-E9E5-44C8-AF0A-644667DBF95B}" type="slidenum">
              <a:rPr lang="en-US" smtClean="0"/>
              <a:pPr>
                <a:defRPr/>
              </a:pPr>
              <a:t>16</a:t>
            </a:fld>
            <a:endParaRPr lang="en-US" dirty="0"/>
          </a:p>
        </p:txBody>
      </p:sp>
      <p:sp>
        <p:nvSpPr>
          <p:cNvPr id="5" name="Footer Placeholder 4"/>
          <p:cNvSpPr>
            <a:spLocks noGrp="1"/>
          </p:cNvSpPr>
          <p:nvPr>
            <p:ph type="ftr" sz="quarter" idx="11"/>
          </p:nvPr>
        </p:nvSpPr>
        <p:spPr>
          <a:xfrm>
            <a:off x="0" y="8829967"/>
            <a:ext cx="6499490"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BDCC4BA3-FA76-4F1F-8391-24053F23BD1A}" type="slidenum">
              <a:rPr lang="en-US">
                <a:latin typeface="Arial" charset="0"/>
              </a:rPr>
              <a:pPr/>
              <a:t>2</a:t>
            </a:fld>
            <a:endParaRPr lang="en-US">
              <a:latin typeface="Arial"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r>
              <a:rPr lang="en-US" dirty="0" smtClean="0"/>
              <a:t>It is critically important that response leaders and stakeholders clearly understand that while the direct result of a pandemic virus is illness and death, a series of cascading indirect impacts will result in significant challenges to all sectors of society.  Food security is an area that could be severely impacted if measures are not taken to protect it. </a:t>
            </a:r>
            <a:endParaRPr lang="en-US" b="1" dirty="0" smtClean="0"/>
          </a:p>
          <a:p>
            <a:r>
              <a:rPr lang="en-US" b="1" dirty="0" smtClean="0"/>
              <a:t>The success of efforts to ensure food security during a pandemic could hinge on three important factors:</a:t>
            </a:r>
            <a:endParaRPr lang="en-US" dirty="0" smtClean="0"/>
          </a:p>
          <a:p>
            <a:pPr lvl="0">
              <a:buFont typeface="Arial" pitchFamily="34" charset="0"/>
              <a:buChar char="•"/>
            </a:pPr>
            <a:r>
              <a:rPr lang="en-US" dirty="0" smtClean="0"/>
              <a:t>The degree to which the public is informed about the necessity of household and community preparedness</a:t>
            </a:r>
          </a:p>
          <a:p>
            <a:pPr lvl="0">
              <a:buFont typeface="Arial" pitchFamily="34" charset="0"/>
              <a:buChar char="•"/>
            </a:pPr>
            <a:r>
              <a:rPr lang="en-US" dirty="0" smtClean="0"/>
              <a:t>The capacity of public and private agencies to organize and provide basic services and needed assistance under stressful circumstances</a:t>
            </a:r>
          </a:p>
          <a:p>
            <a:pPr lvl="0">
              <a:buFont typeface="Arial" pitchFamily="34" charset="0"/>
              <a:buChar char="•"/>
            </a:pPr>
            <a:r>
              <a:rPr lang="en-US" dirty="0" smtClean="0"/>
              <a:t>The degree to which mass confusion, civil disorder, and conflicts over resources disrupt or complicate response efforts</a:t>
            </a:r>
          </a:p>
          <a:p>
            <a:pPr eaLnBrk="1" hangingPunct="1"/>
            <a:endParaRPr lang="en-US" dirty="0" smtClean="0">
              <a:latin typeface="Arial" charset="0"/>
            </a:endParaRPr>
          </a:p>
        </p:txBody>
      </p:sp>
      <p:sp>
        <p:nvSpPr>
          <p:cNvPr id="6" name="Footer Placeholder 4"/>
          <p:cNvSpPr txBox="1">
            <a:spLocks/>
          </p:cNvSpPr>
          <p:nvPr/>
        </p:nvSpPr>
        <p:spPr bwMode="auto">
          <a:xfrm>
            <a:off x="0" y="8676640"/>
            <a:ext cx="6575955"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p>
            <a:pPr defTabSz="924458">
              <a:defRPr/>
            </a:pPr>
            <a:r>
              <a:rPr lang="en-US" sz="1200" dirty="0" smtClean="0">
                <a:latin typeface="Arial" pitchFamily="34" charset="0"/>
              </a:rPr>
              <a:t>Session 1 Facilitation Guide: Understanding How a Pandemic May Affect Food Security</a:t>
            </a:r>
            <a:endParaRPr lang="en-US" sz="1200" dirty="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eaLnBrk="1" hangingPunct="1">
              <a:spcBef>
                <a:spcPct val="0"/>
              </a:spcBef>
            </a:pPr>
            <a:r>
              <a:rPr lang="en-US" sz="1700" dirty="0" smtClean="0">
                <a:sym typeface="Webdings"/>
              </a:rPr>
              <a:t></a:t>
            </a:r>
            <a:r>
              <a:rPr lang="en-US" dirty="0" smtClean="0"/>
              <a:t> </a:t>
            </a:r>
            <a:r>
              <a:rPr lang="en-US" sz="1300" b="1" dirty="0" smtClean="0"/>
              <a:t>Facilitator’s Note:</a:t>
            </a:r>
            <a:r>
              <a:rPr lang="en-US" sz="1300" b="1" i="1" dirty="0" smtClean="0"/>
              <a:t>  </a:t>
            </a:r>
            <a:r>
              <a:rPr lang="en-US" sz="1300" i="1" dirty="0" smtClean="0"/>
              <a:t>Before clicking forward -  Ask the group, “Who knows what we mean by the term Food Security?  If you were explaining Food Security  to someone who is unfamiliar with it, how would you explain it?”</a:t>
            </a:r>
            <a:endParaRPr lang="en-US" dirty="0" smtClean="0"/>
          </a:p>
          <a:p>
            <a:pPr eaLnBrk="1" hangingPunct="1">
              <a:spcBef>
                <a:spcPct val="0"/>
              </a:spcBef>
            </a:pPr>
            <a:endParaRPr lang="en-US" b="1" i="1" dirty="0" smtClean="0"/>
          </a:p>
          <a:p>
            <a:pPr eaLnBrk="1" hangingPunct="1">
              <a:spcBef>
                <a:spcPct val="0"/>
              </a:spcBef>
            </a:pPr>
            <a:r>
              <a:rPr lang="en-US" b="1" i="1" dirty="0" smtClean="0"/>
              <a:t>Food security</a:t>
            </a:r>
            <a:r>
              <a:rPr lang="en-US" b="1" dirty="0" smtClean="0"/>
              <a:t> </a:t>
            </a:r>
            <a:r>
              <a:rPr lang="en-US" dirty="0" smtClean="0"/>
              <a:t>in a community exists when all people at all times have both physical and economic access to sufficient food to meet their dietary needs for productive and healthy lives.</a:t>
            </a:r>
          </a:p>
          <a:p>
            <a:pPr eaLnBrk="1" hangingPunct="1">
              <a:spcBef>
                <a:spcPct val="0"/>
              </a:spcBef>
            </a:pPr>
            <a:endParaRPr lang="en-US" dirty="0" smtClean="0"/>
          </a:p>
          <a:p>
            <a:r>
              <a:rPr lang="en-US" b="1" dirty="0" smtClean="0"/>
              <a:t>Food availability</a:t>
            </a:r>
            <a:r>
              <a:rPr lang="en-US" dirty="0" smtClean="0"/>
              <a:t> means that enough food is physically present.  It is in markets, shops, is grown on farms or home gardens, or it has arrived as the result of food aid.  </a:t>
            </a:r>
          </a:p>
          <a:p>
            <a:pPr eaLnBrk="1" hangingPunct="1">
              <a:spcBef>
                <a:spcPct val="0"/>
              </a:spcBef>
              <a:buFont typeface="Arial" pitchFamily="34" charset="0"/>
              <a:buChar char="•"/>
            </a:pPr>
            <a:endParaRPr lang="en-US" baseline="0" dirty="0" smtClean="0"/>
          </a:p>
          <a:p>
            <a:r>
              <a:rPr lang="en-US" b="1" dirty="0" smtClean="0"/>
              <a:t>Food access</a:t>
            </a:r>
            <a:r>
              <a:rPr lang="en-US" dirty="0" smtClean="0"/>
              <a:t> means that individuals can obtain available food. Households may access food in many ways: growing, buying, bartering, gifts, welfare programs, or food aid.  Food access is ensured when households have enough resources, like  land, money,  or social connections to obtain the right kinds of foods in the right amount for a nutritious diet. </a:t>
            </a:r>
          </a:p>
          <a:p>
            <a:pPr eaLnBrk="1" hangingPunct="1">
              <a:spcBef>
                <a:spcPct val="0"/>
              </a:spcBef>
              <a:buFont typeface="Arial" pitchFamily="34" charset="0"/>
              <a:buChar char="•"/>
            </a:pPr>
            <a:endParaRPr lang="en-US" baseline="0" dirty="0" smtClean="0"/>
          </a:p>
          <a:p>
            <a:r>
              <a:rPr lang="en-US" b="1" dirty="0" smtClean="0"/>
              <a:t>Food utilization</a:t>
            </a:r>
            <a:r>
              <a:rPr lang="en-US" dirty="0" smtClean="0"/>
              <a:t> refers to the way people use food. Making the best use of foods that are eaten depends on proper food storage and processing, overall nutrition and health status, the availability of clean drinking water, and adequate health and sanitation services.  </a:t>
            </a:r>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3</a:t>
            </a:fld>
            <a:endParaRPr lang="en-US"/>
          </a:p>
        </p:txBody>
      </p:sp>
      <p:sp>
        <p:nvSpPr>
          <p:cNvPr id="5" name="Footer Placeholder 4"/>
          <p:cNvSpPr>
            <a:spLocks noGrp="1"/>
          </p:cNvSpPr>
          <p:nvPr>
            <p:ph type="ftr" sz="quarter" idx="11"/>
          </p:nvPr>
        </p:nvSpPr>
        <p:spPr>
          <a:xfrm>
            <a:off x="0" y="8676640"/>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global health impact of a pandemic may create a cascading effect on workforces, transportation systems, and supply chains. This impact in other areas of the world may result in communities experiencing a food crisis even before the influenza virus causes severe health problems.</a:t>
            </a:r>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4</a:t>
            </a:fld>
            <a:endParaRPr lang="en-US"/>
          </a:p>
        </p:txBody>
      </p:sp>
      <p:sp>
        <p:nvSpPr>
          <p:cNvPr id="5" name="Footer Placeholder 4"/>
          <p:cNvSpPr>
            <a:spLocks noGrp="1"/>
          </p:cNvSpPr>
          <p:nvPr>
            <p:ph type="ftr" sz="quarter" idx="11"/>
          </p:nvPr>
        </p:nvSpPr>
        <p:spPr>
          <a:xfrm>
            <a:off x="0" y="8829967"/>
            <a:ext cx="6270096"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spcBef>
                <a:spcPct val="0"/>
              </a:spcBef>
            </a:pPr>
            <a:r>
              <a:rPr lang="en-US" dirty="0" smtClean="0"/>
              <a:t>There is only so much that crisis management can do. Building resilience is the key to surviving disasters. </a:t>
            </a:r>
          </a:p>
          <a:p>
            <a:pPr eaLnBrk="1" hangingPunct="1">
              <a:spcBef>
                <a:spcPct val="0"/>
              </a:spcBef>
            </a:pPr>
            <a:endParaRPr lang="en-US" dirty="0" smtClean="0"/>
          </a:p>
          <a:p>
            <a:pPr eaLnBrk="1" hangingPunct="1">
              <a:spcBef>
                <a:spcPct val="0"/>
              </a:spcBef>
            </a:pPr>
            <a:r>
              <a:rPr lang="en-US" dirty="0" smtClean="0"/>
              <a:t>To build resilience you must communicate, plan, prepare, and invest (time, money, and other resources) long before a disaster is present. </a:t>
            </a:r>
          </a:p>
          <a:p>
            <a:pPr eaLnBrk="1" hangingPunct="1">
              <a:spcBef>
                <a:spcPct val="0"/>
              </a:spcBef>
            </a:pPr>
            <a:endParaRPr lang="en-US" dirty="0" smtClean="0"/>
          </a:p>
          <a:p>
            <a:pPr eaLnBrk="1" hangingPunct="1">
              <a:spcBef>
                <a:spcPct val="0"/>
              </a:spcBef>
            </a:pPr>
            <a:r>
              <a:rPr lang="en-US" dirty="0" smtClean="0"/>
              <a:t> Actions undertaken NOW can help reduce the negative impact that a pandemic may have on food security for the populations you work with. </a:t>
            </a:r>
          </a:p>
        </p:txBody>
      </p:sp>
      <p:sp>
        <p:nvSpPr>
          <p:cNvPr id="92164" name="Slide Number Placeholder 3"/>
          <p:cNvSpPr>
            <a:spLocks noGrp="1"/>
          </p:cNvSpPr>
          <p:nvPr>
            <p:ph type="sldNum" sz="quarter" idx="5"/>
          </p:nvPr>
        </p:nvSpPr>
        <p:spPr>
          <a:noFill/>
        </p:spPr>
        <p:txBody>
          <a:bodyPr/>
          <a:lstStyle/>
          <a:p>
            <a:fld id="{4ECB2BD2-09BD-4F70-BEB7-1C0BB2725386}" type="slidenum">
              <a:rPr lang="en-US" smtClean="0">
                <a:solidFill>
                  <a:srgbClr val="000000"/>
                </a:solidFill>
              </a:rPr>
              <a:pPr/>
              <a:t>5</a:t>
            </a:fld>
            <a:endParaRPr lang="en-US" smtClean="0">
              <a:solidFill>
                <a:srgbClr val="000000"/>
              </a:solidFill>
            </a:endParaRPr>
          </a:p>
        </p:txBody>
      </p:sp>
      <p:sp>
        <p:nvSpPr>
          <p:cNvPr id="5" name="Footer Placeholder 4"/>
          <p:cNvSpPr>
            <a:spLocks noGrp="1"/>
          </p:cNvSpPr>
          <p:nvPr>
            <p:ph type="ftr" sz="quarter" idx="10"/>
          </p:nvPr>
        </p:nvSpPr>
        <p:spPr>
          <a:xfrm>
            <a:off x="0" y="8829967"/>
            <a:ext cx="6499490"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overall challenge for local leaders is to guarantee enough food for each community as well as non-discriminatory distribution of that food for several months at a time.  This means that after each wave, food stocks will need to be replenished before the next wave arrives.  </a:t>
            </a:r>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6</a:t>
            </a:fld>
            <a:endParaRPr lang="en-US"/>
          </a:p>
        </p:txBody>
      </p:sp>
      <p:sp>
        <p:nvSpPr>
          <p:cNvPr id="5" name="Footer Placeholder 4"/>
          <p:cNvSpPr>
            <a:spLocks noGrp="1"/>
          </p:cNvSpPr>
          <p:nvPr>
            <p:ph type="ftr" sz="quarter" idx="11"/>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Webdings"/>
              <a:buChar char="U"/>
            </a:pPr>
            <a:r>
              <a:rPr lang="en-US" b="1" i="1" dirty="0" smtClean="0"/>
              <a:t>Facilitator’s Note:  </a:t>
            </a:r>
            <a:r>
              <a:rPr lang="en-US" i="1" dirty="0" smtClean="0"/>
              <a:t>After each question appears on the screen, ask the group to contribute ideas</a:t>
            </a:r>
            <a:r>
              <a:rPr lang="en-US" i="1" baseline="0" dirty="0" smtClean="0"/>
              <a:t> before clicking forward. </a:t>
            </a:r>
          </a:p>
          <a:p>
            <a:r>
              <a:rPr lang="en-US" i="1" dirty="0" smtClean="0"/>
              <a:t>Stress that the examples listed on the screen are just a small sampling of factors that could cause problems. </a:t>
            </a:r>
            <a:endParaRPr lang="en-US" i="1"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7</a:t>
            </a:fld>
            <a:endParaRPr lang="en-US"/>
          </a:p>
        </p:txBody>
      </p:sp>
      <p:sp>
        <p:nvSpPr>
          <p:cNvPr id="5" name="Footer Placeholder 4"/>
          <p:cNvSpPr>
            <a:spLocks noGrp="1"/>
          </p:cNvSpPr>
          <p:nvPr>
            <p:ph type="ftr" sz="quarter" idx="11"/>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Prior to the onset of a pandemic, extra effort should be directed at raising community and household awareness of pandemic preparedness. Some households may be skeptical about the need for pandemic preparedness; we must stress that getting prepared for a pandemic will help households  be more resilient during many types of disasters. Session 4 will provide more specifics on this topic. </a:t>
            </a:r>
          </a:p>
          <a:p>
            <a:r>
              <a:rPr lang="en-US" dirty="0" smtClean="0"/>
              <a:t>Session 5 will help you to plan for emergency food stockpiles and distribution during a pandemic.</a:t>
            </a:r>
          </a:p>
          <a:p>
            <a:endParaRPr lang="en-US" dirty="0" smtClean="0"/>
          </a:p>
          <a:p>
            <a:r>
              <a:rPr lang="en-US" sz="1800" i="1" dirty="0" smtClean="0">
                <a:sym typeface="Webdings"/>
              </a:rPr>
              <a:t></a:t>
            </a:r>
            <a:r>
              <a:rPr lang="en-US" sz="1800" i="1" dirty="0" smtClean="0"/>
              <a:t> </a:t>
            </a:r>
            <a:r>
              <a:rPr lang="en-US" b="1" i="1" dirty="0" smtClean="0"/>
              <a:t>Facilitator’s Note: </a:t>
            </a:r>
            <a:r>
              <a:rPr lang="en-US" i="1" dirty="0" smtClean="0"/>
              <a:t>Encourage the group to look at the table “Potential Food Security Issues and Actions During a Pandemic”  on page 5 of the tool. </a:t>
            </a:r>
          </a:p>
          <a:p>
            <a:r>
              <a:rPr lang="en-US" i="1" dirty="0" smtClean="0"/>
              <a:t>Have participants brainstorm about which actions suit their local context.  If participants feel unable to implement some of these actions, do they have working relationships with other stakeholders who might be able to undertake them? Other ideas for protecting food availability?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8</a:t>
            </a:fld>
            <a:endParaRPr lang="en-US"/>
          </a:p>
        </p:txBody>
      </p:sp>
      <p:sp>
        <p:nvSpPr>
          <p:cNvPr id="5" name="Footer Placeholder 4"/>
          <p:cNvSpPr>
            <a:spLocks noGrp="1"/>
          </p:cNvSpPr>
          <p:nvPr>
            <p:ph type="ftr" sz="quarter" idx="11"/>
          </p:nvPr>
        </p:nvSpPr>
        <p:spPr>
          <a:xfrm>
            <a:off x="0" y="8829967"/>
            <a:ext cx="6652419"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i="1" dirty="0" smtClean="0">
                <a:sym typeface="Webdings"/>
              </a:rPr>
              <a:t></a:t>
            </a:r>
            <a:r>
              <a:rPr lang="en-US" sz="1800" i="1" dirty="0" smtClean="0"/>
              <a:t> </a:t>
            </a:r>
            <a:r>
              <a:rPr lang="en-US" b="1" i="1" dirty="0" smtClean="0"/>
              <a:t>Facilitator’s Note: </a:t>
            </a:r>
            <a:r>
              <a:rPr lang="en-US" i="1" dirty="0" smtClean="0"/>
              <a:t>After the question appears on the screen, ask the group to contribute ideas</a:t>
            </a:r>
            <a:r>
              <a:rPr lang="en-US" i="1" baseline="0" dirty="0" smtClean="0"/>
              <a:t> before clicking forward. </a:t>
            </a:r>
            <a:endParaRPr lang="en-US" i="1" dirty="0"/>
          </a:p>
        </p:txBody>
      </p:sp>
      <p:sp>
        <p:nvSpPr>
          <p:cNvPr id="4" name="Slide Number Placeholder 3"/>
          <p:cNvSpPr>
            <a:spLocks noGrp="1"/>
          </p:cNvSpPr>
          <p:nvPr>
            <p:ph type="sldNum" sz="quarter" idx="10"/>
          </p:nvPr>
        </p:nvSpPr>
        <p:spPr/>
        <p:txBody>
          <a:bodyPr/>
          <a:lstStyle/>
          <a:p>
            <a:pPr>
              <a:defRPr/>
            </a:pPr>
            <a:fld id="{7134533E-FAFD-4976-AA79-B88C15F973D6}" type="slidenum">
              <a:rPr lang="en-US" smtClean="0"/>
              <a:pPr>
                <a:defRPr/>
              </a:pPr>
              <a:t>9</a:t>
            </a:fld>
            <a:endParaRPr lang="en-US"/>
          </a:p>
        </p:txBody>
      </p:sp>
      <p:sp>
        <p:nvSpPr>
          <p:cNvPr id="5" name="Footer Placeholder 4"/>
          <p:cNvSpPr>
            <a:spLocks noGrp="1"/>
          </p:cNvSpPr>
          <p:nvPr>
            <p:ph type="ftr" sz="quarter" idx="11"/>
          </p:nvPr>
        </p:nvSpPr>
        <p:spPr>
          <a:xfrm>
            <a:off x="0" y="8829967"/>
            <a:ext cx="6575955" cy="464820"/>
          </a:xfrm>
        </p:spPr>
        <p:txBody>
          <a:bodyPr/>
          <a:lstStyle/>
          <a:p>
            <a:pPr>
              <a:defRPr/>
            </a:pPr>
            <a:r>
              <a:rPr lang="en-US" dirty="0" smtClean="0"/>
              <a:t>Session 1 Facilitation Guide: Understanding How a Pandemic May Affect Food Security</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pPr>
              <a:defRPr/>
            </a:pPr>
            <a:endParaRPr lang="en-US">
              <a:latin typeface="Arial" pitchFamily="34" charset="0"/>
            </a:endParaRPr>
          </a:p>
        </p:txBody>
      </p:sp>
      <p:sp>
        <p:nvSpPr>
          <p:cNvPr id="5" name="Rectangle 3"/>
          <p:cNvSpPr>
            <a:spLocks noChangeArrowheads="1"/>
          </p:cNvSpPr>
          <p:nvPr userDrawn="1"/>
        </p:nvSpPr>
        <p:spPr bwMode="auto">
          <a:xfrm>
            <a:off x="0" y="1752600"/>
            <a:ext cx="9144000" cy="152400"/>
          </a:xfrm>
          <a:prstGeom prst="rect">
            <a:avLst/>
          </a:prstGeom>
          <a:solidFill>
            <a:srgbClr val="FFCC00"/>
          </a:solidFill>
          <a:ln w="9525">
            <a:noFill/>
            <a:miter lim="800000"/>
            <a:headEnd/>
            <a:tailEnd/>
          </a:ln>
          <a:effectLst/>
        </p:spPr>
        <p:txBody>
          <a:bodyPr wrap="none" anchor="ctr"/>
          <a:lstStyle/>
          <a:p>
            <a:pPr>
              <a:defRPr/>
            </a:pPr>
            <a:endParaRPr lang="en-US">
              <a:latin typeface="Arial" pitchFamily="34" charset="0"/>
            </a:endParaRPr>
          </a:p>
        </p:txBody>
      </p:sp>
      <p:sp>
        <p:nvSpPr>
          <p:cNvPr id="6" name="Rectangle 4"/>
          <p:cNvSpPr>
            <a:spLocks noChangeArrowheads="1"/>
          </p:cNvSpPr>
          <p:nvPr userDrawn="1"/>
        </p:nvSpPr>
        <p:spPr bwMode="auto">
          <a:xfrm>
            <a:off x="0" y="1905000"/>
            <a:ext cx="152400" cy="4953000"/>
          </a:xfrm>
          <a:prstGeom prst="rect">
            <a:avLst/>
          </a:prstGeom>
          <a:solidFill>
            <a:srgbClr val="3366FF"/>
          </a:solidFill>
          <a:ln w="9525">
            <a:noFill/>
            <a:miter lim="800000"/>
            <a:headEnd/>
            <a:tailEnd/>
          </a:ln>
          <a:effectLst/>
        </p:spPr>
        <p:txBody>
          <a:bodyPr wrap="none" anchor="ctr"/>
          <a:lstStyle/>
          <a:p>
            <a:pPr>
              <a:defRPr/>
            </a:pPr>
            <a:endParaRPr lang="en-US">
              <a:latin typeface="Arial" pitchFamily="34" charset="0"/>
            </a:endParaRPr>
          </a:p>
        </p:txBody>
      </p:sp>
      <p:pic>
        <p:nvPicPr>
          <p:cNvPr id="7" name="Picture 13" descr="AICOMM_Logo_F"/>
          <p:cNvPicPr>
            <a:picLocks noChangeAspect="1" noChangeArrowheads="1"/>
          </p:cNvPicPr>
          <p:nvPr userDrawn="1"/>
        </p:nvPicPr>
        <p:blipFill>
          <a:blip r:embed="rId2" cstate="print"/>
          <a:srcRect/>
          <a:stretch>
            <a:fillRect/>
          </a:stretch>
        </p:blipFill>
        <p:spPr bwMode="auto">
          <a:xfrm>
            <a:off x="457200" y="457200"/>
            <a:ext cx="2209800" cy="768350"/>
          </a:xfrm>
          <a:prstGeom prst="rect">
            <a:avLst/>
          </a:prstGeom>
          <a:noFill/>
          <a:ln w="9525">
            <a:noFill/>
            <a:miter lim="800000"/>
            <a:headEnd/>
            <a:tailEnd/>
          </a:ln>
        </p:spPr>
      </p:pic>
      <p:pic>
        <p:nvPicPr>
          <p:cNvPr id="8" name="Picture 14" descr="H2P_logo_final"/>
          <p:cNvPicPr>
            <a:picLocks noChangeAspect="1" noChangeArrowheads="1"/>
          </p:cNvPicPr>
          <p:nvPr userDrawn="1"/>
        </p:nvPicPr>
        <p:blipFill>
          <a:blip r:embed="rId3" cstate="print"/>
          <a:srcRect/>
          <a:stretch>
            <a:fillRect/>
          </a:stretch>
        </p:blipFill>
        <p:spPr bwMode="auto">
          <a:xfrm>
            <a:off x="7162800" y="381000"/>
            <a:ext cx="1447800" cy="993775"/>
          </a:xfrm>
          <a:prstGeom prst="rect">
            <a:avLst/>
          </a:prstGeom>
          <a:noFill/>
          <a:ln w="9525">
            <a:noFill/>
            <a:miter lim="800000"/>
            <a:headEnd/>
            <a:tailEnd/>
          </a:ln>
        </p:spPr>
      </p:pic>
      <p:sp>
        <p:nvSpPr>
          <p:cNvPr id="4101" name="Rectangle 5"/>
          <p:cNvSpPr>
            <a:spLocks noGrp="1" noChangeArrowheads="1"/>
          </p:cNvSpPr>
          <p:nvPr>
            <p:ph type="ctrTitle"/>
          </p:nvPr>
        </p:nvSpPr>
        <p:spPr>
          <a:xfrm>
            <a:off x="1676400" y="2667000"/>
            <a:ext cx="6248400" cy="685800"/>
          </a:xfrm>
        </p:spPr>
        <p:txBody>
          <a:bodyPr/>
          <a:lstStyle>
            <a:lvl1pPr algn="ctr">
              <a:defRPr sz="3200"/>
            </a:lvl1pPr>
          </a:lstStyle>
          <a:p>
            <a:r>
              <a:rPr lang="en-US"/>
              <a:t>Click to edit Master title style</a:t>
            </a:r>
          </a:p>
        </p:txBody>
      </p:sp>
      <p:sp>
        <p:nvSpPr>
          <p:cNvPr id="4102" name="Rectangle 6"/>
          <p:cNvSpPr>
            <a:spLocks noGrp="1" noChangeArrowheads="1"/>
          </p:cNvSpPr>
          <p:nvPr>
            <p:ph type="subTitle" idx="1"/>
          </p:nvPr>
        </p:nvSpPr>
        <p:spPr>
          <a:xfrm>
            <a:off x="1295400" y="3505200"/>
            <a:ext cx="7010400" cy="1600200"/>
          </a:xfrm>
        </p:spPr>
        <p:txBody>
          <a:bodyPr/>
          <a:lstStyle>
            <a:lvl1pPr marL="0" indent="0" algn="ctr">
              <a:buFont typeface="Wingdings" pitchFamily="2" charset="2"/>
              <a:buNone/>
              <a:defRPr sz="2800"/>
            </a:lvl1pPr>
          </a:lstStyle>
          <a:p>
            <a:r>
              <a:rPr lang="en-US"/>
              <a:t>Click to edit Master subtitle style</a:t>
            </a:r>
          </a:p>
        </p:txBody>
      </p:sp>
      <p:sp>
        <p:nvSpPr>
          <p:cNvPr id="9" name="Rectangle 7"/>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0" name="Rectangle 8"/>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1" name="Rectangle 9"/>
          <p:cNvSpPr>
            <a:spLocks noGrp="1" noChangeArrowheads="1"/>
          </p:cNvSpPr>
          <p:nvPr>
            <p:ph type="sldNum" sz="quarter" idx="12"/>
          </p:nvPr>
        </p:nvSpPr>
        <p:spPr>
          <a:xfrm>
            <a:off x="6553200" y="6248400"/>
            <a:ext cx="1905000" cy="457200"/>
          </a:xfrm>
        </p:spPr>
        <p:txBody>
          <a:bodyPr/>
          <a:lstStyle>
            <a:lvl1pPr>
              <a:defRPr smtClean="0"/>
            </a:lvl1pPr>
          </a:lstStyle>
          <a:p>
            <a:pPr>
              <a:defRPr/>
            </a:pPr>
            <a:fld id="{47B45609-79ED-44D0-91D5-3D907D55C7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2AA6AD-D2D0-46B2-A222-C3A12CBD62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5250" y="228600"/>
            <a:ext cx="212248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228600"/>
            <a:ext cx="6216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DCE863-697E-4D73-9908-538D619E2E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7E00AC-B1BC-40AF-9DD2-240DE53EA52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77CF92-BFF0-4F00-A13F-CE3A511302A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28BD1D-FDF7-4BFB-ABF1-B8AD1FE8EB0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7213"/>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AA7FC0-89F2-41C5-B2C6-154DEB5CC82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C5FB64C-D48C-4A60-9BA9-E7FE4D4E1AE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CCF182-9A19-424D-9CB9-37405BA0371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D387FC2-974D-417C-8EA3-1BE1ECE56784}"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FB35FA-5F7A-4650-900C-932813E6D97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888ACE-FD4A-4FEB-9CA8-4A651DBF9B2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D4FB33-8756-4C96-B193-AA2CA3C8D5C4}"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0F33AD-5280-4F2C-B475-CC494F961786}"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301625"/>
            <a:ext cx="2038350" cy="5411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301625"/>
            <a:ext cx="5965825" cy="5411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F3D5A6-5AE3-45F2-845B-F068A3FEE6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33FCEF-4E72-47F1-885D-84B244D6BAC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0B46B88-6BC8-410E-88B2-C5A03242CCC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CBFFD6F-1876-46CB-9ADB-39519E30EF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3C9879D-6C5D-45FB-90B3-448CC6E3A4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6D55496-62F4-426D-AA17-B98FDC542E8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4EF5221-424F-4E35-B86F-DE8EE9F736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4BB3CE-5545-4F27-8F2E-786B74745D0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 y="228600"/>
            <a:ext cx="8001000" cy="609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Verdana" pitchFamily="34" charset="0"/>
              </a:defRPr>
            </a:lvl1pPr>
          </a:lstStyle>
          <a:p>
            <a:pPr>
              <a:defRPr/>
            </a:pPr>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Verdana" pitchFamily="34" charset="0"/>
              </a:defRPr>
            </a:lvl1pPr>
          </a:lstStyle>
          <a:p>
            <a:pPr>
              <a:defRPr/>
            </a:pPr>
            <a:endParaRPr lang="en-US"/>
          </a:p>
        </p:txBody>
      </p:sp>
      <p:sp>
        <p:nvSpPr>
          <p:cNvPr id="3078" name="Rectangle 6"/>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Verdana" pitchFamily="34" charset="0"/>
              </a:defRPr>
            </a:lvl1pPr>
          </a:lstStyle>
          <a:p>
            <a:pPr>
              <a:defRPr/>
            </a:pPr>
            <a:fld id="{780F9F2A-2DEF-4BEB-8286-ED7CE5BAB706}" type="slidenum">
              <a:rPr lang="en-US"/>
              <a:pPr>
                <a:defRPr/>
              </a:pPr>
              <a:t>‹#›</a:t>
            </a:fld>
            <a:endParaRPr lang="en-US"/>
          </a:p>
        </p:txBody>
      </p:sp>
      <p:sp>
        <p:nvSpPr>
          <p:cNvPr id="3079" name="Rectangle 7"/>
          <p:cNvSpPr>
            <a:spLocks noChangeArrowheads="1"/>
          </p:cNvSpPr>
          <p:nvPr userDrawn="1"/>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latin typeface="Arial" pitchFamily="34" charset="0"/>
            </a:endParaRPr>
          </a:p>
        </p:txBody>
      </p:sp>
      <p:sp>
        <p:nvSpPr>
          <p:cNvPr id="3080" name="Rectangle 8"/>
          <p:cNvSpPr>
            <a:spLocks noChangeArrowheads="1"/>
          </p:cNvSpPr>
          <p:nvPr userDrawn="1"/>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95"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000" b="1">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pitchFamily="34" charset="0"/>
        </a:defRPr>
      </a:lvl2pPr>
      <a:lvl3pPr algn="l" rtl="0" eaLnBrk="0" fontAlgn="base" hangingPunct="0">
        <a:spcBef>
          <a:spcPct val="0"/>
        </a:spcBef>
        <a:spcAft>
          <a:spcPct val="0"/>
        </a:spcAft>
        <a:defRPr sz="3000" b="1">
          <a:solidFill>
            <a:schemeClr val="tx2"/>
          </a:solidFill>
          <a:latin typeface="Arial" pitchFamily="34" charset="0"/>
        </a:defRPr>
      </a:lvl3pPr>
      <a:lvl4pPr algn="l" rtl="0" eaLnBrk="0" fontAlgn="base" hangingPunct="0">
        <a:spcBef>
          <a:spcPct val="0"/>
        </a:spcBef>
        <a:spcAft>
          <a:spcPct val="0"/>
        </a:spcAft>
        <a:defRPr sz="3000" b="1">
          <a:solidFill>
            <a:schemeClr val="tx2"/>
          </a:solidFill>
          <a:latin typeface="Arial" pitchFamily="34" charset="0"/>
        </a:defRPr>
      </a:lvl4pPr>
      <a:lvl5pPr algn="l" rtl="0" eaLnBrk="0" fontAlgn="base" hangingPunct="0">
        <a:spcBef>
          <a:spcPct val="0"/>
        </a:spcBef>
        <a:spcAft>
          <a:spcPct val="0"/>
        </a:spcAft>
        <a:defRPr sz="3000" b="1">
          <a:solidFill>
            <a:schemeClr val="tx2"/>
          </a:solidFill>
          <a:latin typeface="Arial" pitchFamily="34" charset="0"/>
        </a:defRPr>
      </a:lvl5pPr>
      <a:lvl6pPr marL="457200" algn="l" rtl="0" fontAlgn="base">
        <a:spcBef>
          <a:spcPct val="0"/>
        </a:spcBef>
        <a:spcAft>
          <a:spcPct val="0"/>
        </a:spcAft>
        <a:defRPr sz="3000" b="1">
          <a:solidFill>
            <a:schemeClr val="tx2"/>
          </a:solidFill>
          <a:latin typeface="Arial" pitchFamily="34" charset="0"/>
        </a:defRPr>
      </a:lvl6pPr>
      <a:lvl7pPr marL="914400" algn="l" rtl="0" fontAlgn="base">
        <a:spcBef>
          <a:spcPct val="0"/>
        </a:spcBef>
        <a:spcAft>
          <a:spcPct val="0"/>
        </a:spcAft>
        <a:defRPr sz="3000" b="1">
          <a:solidFill>
            <a:schemeClr val="tx2"/>
          </a:solidFill>
          <a:latin typeface="Arial" pitchFamily="34" charset="0"/>
        </a:defRPr>
      </a:lvl7pPr>
      <a:lvl8pPr marL="1371600" algn="l" rtl="0" fontAlgn="base">
        <a:spcBef>
          <a:spcPct val="0"/>
        </a:spcBef>
        <a:spcAft>
          <a:spcPct val="0"/>
        </a:spcAft>
        <a:defRPr sz="3000" b="1">
          <a:solidFill>
            <a:schemeClr val="tx2"/>
          </a:solidFill>
          <a:latin typeface="Arial" pitchFamily="34" charset="0"/>
        </a:defRPr>
      </a:lvl8pPr>
      <a:lvl9pPr marL="1828800" algn="l" rtl="0" fontAlgn="base">
        <a:spcBef>
          <a:spcPct val="0"/>
        </a:spcBef>
        <a:spcAft>
          <a:spcPct val="0"/>
        </a:spcAft>
        <a:defRPr sz="3000" b="1">
          <a:solidFill>
            <a:schemeClr val="tx2"/>
          </a:solidFill>
          <a:latin typeface="Arial" pitchFamily="34" charset="0"/>
        </a:defRPr>
      </a:lvl9pPr>
    </p:titleStyle>
    <p:bodyStyle>
      <a:lvl1pPr marL="469900" indent="-469900" algn="l" rtl="0" eaLnBrk="0" fontAlgn="base" hangingPunct="0">
        <a:spcBef>
          <a:spcPct val="20000"/>
        </a:spcBef>
        <a:spcAft>
          <a:spcPct val="0"/>
        </a:spcAft>
        <a:buClr>
          <a:srgbClr val="996633"/>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996633"/>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rgbClr val="996633"/>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rgbClr val="996633"/>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rgbClr val="996633"/>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996633"/>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1625" y="301625"/>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827213"/>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pitchFamily="34" charset="0"/>
              </a:defRPr>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smtClean="0">
                <a:latin typeface="Arial" pitchFamily="34" charset="0"/>
              </a:defRPr>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pitchFamily="34" charset="0"/>
              </a:defRPr>
            </a:lvl1pPr>
          </a:lstStyle>
          <a:p>
            <a:pPr>
              <a:defRPr/>
            </a:pPr>
            <a:fld id="{0AA8C47F-7E6B-4096-9FE9-92662A91C33C}" type="slidenum">
              <a:rPr lang="en-US"/>
              <a:pPr>
                <a:defRPr/>
              </a:pPr>
              <a:t>‹#›</a:t>
            </a:fld>
            <a:endParaRPr lang="en-US"/>
          </a:p>
        </p:txBody>
      </p:sp>
      <p:sp>
        <p:nvSpPr>
          <p:cNvPr id="5127" name="Rectangle 7"/>
          <p:cNvSpPr>
            <a:spLocks noChangeArrowheads="1"/>
          </p:cNvSpPr>
          <p:nvPr/>
        </p:nvSpPr>
        <p:spPr bwMode="auto">
          <a:xfrm>
            <a:off x="0" y="1066800"/>
            <a:ext cx="9144000" cy="152400"/>
          </a:xfrm>
          <a:prstGeom prst="rect">
            <a:avLst/>
          </a:prstGeom>
          <a:solidFill>
            <a:srgbClr val="FFCC00"/>
          </a:solidFill>
          <a:ln w="9525">
            <a:noFill/>
            <a:miter lim="800000"/>
            <a:headEnd/>
            <a:tailEnd/>
          </a:ln>
          <a:effectLst/>
        </p:spPr>
        <p:txBody>
          <a:bodyPr wrap="none" anchor="ctr"/>
          <a:lstStyle/>
          <a:p>
            <a:pPr>
              <a:defRPr/>
            </a:pPr>
            <a:endParaRPr lang="en-US">
              <a:latin typeface="Arial" pitchFamily="34" charset="0"/>
            </a:endParaRPr>
          </a:p>
        </p:txBody>
      </p:sp>
      <p:sp>
        <p:nvSpPr>
          <p:cNvPr id="5128" name="Rectangle 8"/>
          <p:cNvSpPr>
            <a:spLocks noChangeArrowheads="1"/>
          </p:cNvSpPr>
          <p:nvPr/>
        </p:nvSpPr>
        <p:spPr bwMode="auto">
          <a:xfrm>
            <a:off x="0" y="1219200"/>
            <a:ext cx="152400" cy="5638800"/>
          </a:xfrm>
          <a:prstGeom prst="rect">
            <a:avLst/>
          </a:prstGeom>
          <a:solidFill>
            <a:srgbClr val="3366FF"/>
          </a:solidFill>
          <a:ln w="9525">
            <a:noFill/>
            <a:miter lim="800000"/>
            <a:headEnd/>
            <a:tailEnd/>
          </a:ln>
          <a:effectLst/>
        </p:spPr>
        <p:txBody>
          <a:bodyPr wrap="none" anchor="ctr"/>
          <a:lstStyle/>
          <a:p>
            <a:pPr algn="ctr" eaLnBrk="0" hangingPunct="0">
              <a:defRPr/>
            </a:pPr>
            <a:endParaRPr lang="en-US" sz="2800">
              <a:solidFill>
                <a:srgbClr val="002A6C"/>
              </a:solidFill>
              <a:latin typeface="Times" pitchFamily="18" charset="0"/>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pitchFamily="34" charset="0"/>
        </a:defRPr>
      </a:lvl2pPr>
      <a:lvl3pPr algn="l" rtl="0" eaLnBrk="0" fontAlgn="base" hangingPunct="0">
        <a:spcBef>
          <a:spcPct val="0"/>
        </a:spcBef>
        <a:spcAft>
          <a:spcPct val="0"/>
        </a:spcAft>
        <a:defRPr sz="2400" b="1">
          <a:solidFill>
            <a:schemeClr val="tx2"/>
          </a:solidFill>
          <a:latin typeface="Arial" pitchFamily="34" charset="0"/>
        </a:defRPr>
      </a:lvl3pPr>
      <a:lvl4pPr algn="l" rtl="0" eaLnBrk="0" fontAlgn="base" hangingPunct="0">
        <a:spcBef>
          <a:spcPct val="0"/>
        </a:spcBef>
        <a:spcAft>
          <a:spcPct val="0"/>
        </a:spcAft>
        <a:defRPr sz="2400" b="1">
          <a:solidFill>
            <a:schemeClr val="tx2"/>
          </a:solidFill>
          <a:latin typeface="Arial" pitchFamily="34" charset="0"/>
        </a:defRPr>
      </a:lvl4pPr>
      <a:lvl5pPr algn="l" rtl="0" eaLnBrk="0" fontAlgn="base" hangingPunct="0">
        <a:spcBef>
          <a:spcPct val="0"/>
        </a:spcBef>
        <a:spcAft>
          <a:spcPct val="0"/>
        </a:spcAft>
        <a:defRPr sz="2400" b="1">
          <a:solidFill>
            <a:schemeClr val="tx2"/>
          </a:solidFill>
          <a:latin typeface="Arial" pitchFamily="34" charset="0"/>
        </a:defRPr>
      </a:lvl5pPr>
      <a:lvl6pPr marL="457200" algn="l" rtl="0" fontAlgn="base">
        <a:spcBef>
          <a:spcPct val="0"/>
        </a:spcBef>
        <a:spcAft>
          <a:spcPct val="0"/>
        </a:spcAft>
        <a:defRPr sz="2400" b="1">
          <a:solidFill>
            <a:schemeClr val="tx2"/>
          </a:solidFill>
          <a:latin typeface="Arial" pitchFamily="34" charset="0"/>
        </a:defRPr>
      </a:lvl6pPr>
      <a:lvl7pPr marL="914400" algn="l" rtl="0" fontAlgn="base">
        <a:spcBef>
          <a:spcPct val="0"/>
        </a:spcBef>
        <a:spcAft>
          <a:spcPct val="0"/>
        </a:spcAft>
        <a:defRPr sz="2400" b="1">
          <a:solidFill>
            <a:schemeClr val="tx2"/>
          </a:solidFill>
          <a:latin typeface="Arial" pitchFamily="34" charset="0"/>
        </a:defRPr>
      </a:lvl7pPr>
      <a:lvl8pPr marL="1371600" algn="l" rtl="0" fontAlgn="base">
        <a:spcBef>
          <a:spcPct val="0"/>
        </a:spcBef>
        <a:spcAft>
          <a:spcPct val="0"/>
        </a:spcAft>
        <a:defRPr sz="2400" b="1">
          <a:solidFill>
            <a:schemeClr val="tx2"/>
          </a:solidFill>
          <a:latin typeface="Arial" pitchFamily="34" charset="0"/>
        </a:defRPr>
      </a:lvl8pPr>
      <a:lvl9pPr marL="1828800" algn="l" rtl="0" fontAlgn="base">
        <a:spcBef>
          <a:spcPct val="0"/>
        </a:spcBef>
        <a:spcAft>
          <a:spcPct val="0"/>
        </a:spcAft>
        <a:defRPr sz="2400" b="1">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219200" y="2667000"/>
            <a:ext cx="7086600" cy="685800"/>
          </a:xfrm>
        </p:spPr>
        <p:txBody>
          <a:bodyPr/>
          <a:lstStyle/>
          <a:p>
            <a:pPr eaLnBrk="1" hangingPunct="1"/>
            <a:r>
              <a:rPr lang="en-US" dirty="0" smtClean="0"/>
              <a:t>Session 1:</a:t>
            </a:r>
          </a:p>
        </p:txBody>
      </p:sp>
      <p:sp>
        <p:nvSpPr>
          <p:cNvPr id="4099" name="Rectangle 3"/>
          <p:cNvSpPr>
            <a:spLocks noGrp="1" noChangeArrowheads="1"/>
          </p:cNvSpPr>
          <p:nvPr>
            <p:ph type="subTitle" idx="1"/>
          </p:nvPr>
        </p:nvSpPr>
        <p:spPr/>
        <p:txBody>
          <a:bodyPr/>
          <a:lstStyle/>
          <a:p>
            <a:pPr eaLnBrk="1" hangingPunct="1"/>
            <a:r>
              <a:rPr lang="en-US" sz="3600" dirty="0" smtClean="0"/>
              <a:t>Understanding How a Pandemic May Affect Food Security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76200" y="228600"/>
            <a:ext cx="8610600" cy="609600"/>
          </a:xfrm>
        </p:spPr>
        <p:txBody>
          <a:bodyPr>
            <a:normAutofit fontScale="90000"/>
          </a:bodyPr>
          <a:lstStyle/>
          <a:p>
            <a:r>
              <a:rPr lang="en-US" dirty="0" smtClean="0"/>
              <a:t>What can we do to reduce food </a:t>
            </a:r>
            <a:r>
              <a:rPr lang="en-US" dirty="0" smtClean="0">
                <a:solidFill>
                  <a:srgbClr val="C00000"/>
                </a:solidFill>
              </a:rPr>
              <a:t>access</a:t>
            </a:r>
            <a:r>
              <a:rPr lang="en-US" dirty="0" smtClean="0"/>
              <a:t> problems? </a:t>
            </a:r>
          </a:p>
        </p:txBody>
      </p:sp>
      <p:sp>
        <p:nvSpPr>
          <p:cNvPr id="56323" name="Content Placeholder 2"/>
          <p:cNvSpPr>
            <a:spLocks noGrp="1"/>
          </p:cNvSpPr>
          <p:nvPr>
            <p:ph idx="1"/>
          </p:nvPr>
        </p:nvSpPr>
        <p:spPr>
          <a:xfrm>
            <a:off x="457200" y="1447800"/>
            <a:ext cx="8382000" cy="5105400"/>
          </a:xfrm>
        </p:spPr>
        <p:txBody>
          <a:bodyPr>
            <a:normAutofit/>
          </a:bodyPr>
          <a:lstStyle/>
          <a:p>
            <a:r>
              <a:rPr lang="en-US" sz="3500" b="1" i="1" dirty="0" smtClean="0"/>
              <a:t>Identify households most at risk</a:t>
            </a:r>
          </a:p>
          <a:p>
            <a:r>
              <a:rPr lang="en-US" dirty="0" smtClean="0">
                <a:solidFill>
                  <a:schemeClr val="tx1"/>
                </a:solidFill>
                <a:latin typeface="+mn-lt"/>
                <a:ea typeface="+mn-ea"/>
                <a:cs typeface="+mn-cs"/>
              </a:rPr>
              <a:t>Encourage barter of food and resources</a:t>
            </a:r>
            <a:endParaRPr lang="en-US" dirty="0" smtClean="0"/>
          </a:p>
          <a:p>
            <a:r>
              <a:rPr lang="en-US" dirty="0" smtClean="0"/>
              <a:t>Home-delivered food to most needy</a:t>
            </a:r>
          </a:p>
          <a:p>
            <a:r>
              <a:rPr lang="en-US" dirty="0" smtClean="0"/>
              <a:t>Food voucher programs</a:t>
            </a:r>
          </a:p>
          <a:p>
            <a:r>
              <a:rPr lang="en-US" dirty="0" smtClean="0"/>
              <a:t>Fair price shops </a:t>
            </a:r>
          </a:p>
          <a:p>
            <a:r>
              <a:rPr lang="en-US" dirty="0" smtClean="0"/>
              <a:t>Discourage hoarding </a:t>
            </a:r>
          </a:p>
          <a:p>
            <a:r>
              <a:rPr lang="en-US" dirty="0" smtClean="0"/>
              <a:t>Transportation support for producers </a:t>
            </a:r>
          </a:p>
          <a:p>
            <a:r>
              <a:rPr lang="en-US" dirty="0" smtClean="0"/>
              <a:t>Price freezes on staple/ nutritious foods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sz="3200" smtClean="0"/>
              <a:t>Food Utilization </a:t>
            </a:r>
          </a:p>
        </p:txBody>
      </p:sp>
      <p:sp>
        <p:nvSpPr>
          <p:cNvPr id="3" name="Content Placeholder 2"/>
          <p:cNvSpPr>
            <a:spLocks noGrp="1"/>
          </p:cNvSpPr>
          <p:nvPr>
            <p:ph idx="1"/>
          </p:nvPr>
        </p:nvSpPr>
        <p:spPr>
          <a:xfrm>
            <a:off x="566738" y="1447800"/>
            <a:ext cx="8001000" cy="5105400"/>
          </a:xfrm>
        </p:spPr>
        <p:txBody>
          <a:bodyPr/>
          <a:lstStyle/>
          <a:p>
            <a:pPr>
              <a:buFontTx/>
              <a:buNone/>
            </a:pPr>
            <a:r>
              <a:rPr lang="en-US" dirty="0" smtClean="0"/>
              <a:t>What could cause food </a:t>
            </a:r>
            <a:r>
              <a:rPr lang="en-US" b="1" i="1" dirty="0" smtClean="0">
                <a:solidFill>
                  <a:srgbClr val="C00000"/>
                </a:solidFill>
              </a:rPr>
              <a:t>utilization</a:t>
            </a:r>
            <a:r>
              <a:rPr lang="en-US" dirty="0" smtClean="0"/>
              <a:t> problems during a pandemic ? </a:t>
            </a:r>
          </a:p>
          <a:p>
            <a:pPr>
              <a:buFontTx/>
              <a:buNone/>
            </a:pPr>
            <a:endParaRPr lang="en-US" sz="800" dirty="0" smtClean="0"/>
          </a:p>
          <a:p>
            <a:r>
              <a:rPr lang="en-US" dirty="0" smtClean="0"/>
              <a:t>Existing disease</a:t>
            </a:r>
          </a:p>
          <a:p>
            <a:r>
              <a:rPr lang="en-US" dirty="0" smtClean="0"/>
              <a:t>Increased disease </a:t>
            </a:r>
          </a:p>
          <a:p>
            <a:pPr lvl="1"/>
            <a:r>
              <a:rPr lang="en-US" dirty="0" smtClean="0"/>
              <a:t>Pandemic virus, sanitation problems, contaminated drinking water</a:t>
            </a:r>
          </a:p>
          <a:p>
            <a:r>
              <a:rPr lang="en-US" dirty="0" smtClean="0"/>
              <a:t>Shortages of high-energy or fresh foods </a:t>
            </a:r>
          </a:p>
          <a:p>
            <a:r>
              <a:rPr lang="en-US" dirty="0" smtClean="0"/>
              <a:t>Power outages impact  safe food storage and preparation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76200" y="228600"/>
            <a:ext cx="9067800" cy="609600"/>
          </a:xfrm>
        </p:spPr>
        <p:txBody>
          <a:bodyPr>
            <a:normAutofit fontScale="90000"/>
          </a:bodyPr>
          <a:lstStyle/>
          <a:p>
            <a:r>
              <a:rPr lang="en-US" dirty="0" smtClean="0"/>
              <a:t>What can we do to reduce food </a:t>
            </a:r>
            <a:r>
              <a:rPr lang="en-US" dirty="0" smtClean="0">
                <a:solidFill>
                  <a:srgbClr val="C00000"/>
                </a:solidFill>
              </a:rPr>
              <a:t>utilization </a:t>
            </a:r>
            <a:r>
              <a:rPr lang="en-US" dirty="0" smtClean="0"/>
              <a:t>problems? </a:t>
            </a:r>
          </a:p>
        </p:txBody>
      </p:sp>
      <p:sp>
        <p:nvSpPr>
          <p:cNvPr id="56323" name="Content Placeholder 2"/>
          <p:cNvSpPr>
            <a:spLocks noGrp="1"/>
          </p:cNvSpPr>
          <p:nvPr>
            <p:ph idx="1"/>
          </p:nvPr>
        </p:nvSpPr>
        <p:spPr>
          <a:xfrm>
            <a:off x="566738" y="1524000"/>
            <a:ext cx="8196262" cy="4953000"/>
          </a:xfrm>
        </p:spPr>
        <p:txBody>
          <a:bodyPr>
            <a:normAutofit/>
          </a:bodyPr>
          <a:lstStyle/>
          <a:p>
            <a:r>
              <a:rPr lang="en-US" dirty="0" smtClean="0"/>
              <a:t>Educate the public about the need for increased hygiene, water treatment and storage, and nutritional food requirements </a:t>
            </a:r>
          </a:p>
          <a:p>
            <a:r>
              <a:rPr lang="en-US" dirty="0" smtClean="0"/>
              <a:t>Distribute containers for proper water storage</a:t>
            </a:r>
          </a:p>
          <a:p>
            <a:r>
              <a:rPr lang="en-US" dirty="0" smtClean="0"/>
              <a:t>Encourage households to grow fruits and vegetables</a:t>
            </a:r>
          </a:p>
          <a:p>
            <a:r>
              <a:rPr lang="en-US" dirty="0" smtClean="0"/>
              <a:t>Work with other stakeholders to reduce existing disease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fontScale="90000"/>
          </a:bodyPr>
          <a:lstStyle/>
          <a:p>
            <a:r>
              <a:rPr lang="en-US" dirty="0" smtClean="0">
                <a:solidFill>
                  <a:schemeClr val="tx1"/>
                </a:solidFill>
              </a:rPr>
              <a:t/>
            </a:r>
            <a:br>
              <a:rPr lang="en-US" dirty="0" smtClean="0">
                <a:solidFill>
                  <a:schemeClr val="tx1"/>
                </a:solidFill>
              </a:rPr>
            </a:br>
            <a:r>
              <a:rPr lang="en-US" dirty="0" smtClean="0">
                <a:solidFill>
                  <a:schemeClr val="tx1"/>
                </a:solidFill>
              </a:rPr>
              <a:t>Food Security is a Multi-sectoral Challenge</a:t>
            </a:r>
            <a:endParaRPr lang="en-US" dirty="0" smtClean="0"/>
          </a:p>
        </p:txBody>
      </p:sp>
      <p:sp>
        <p:nvSpPr>
          <p:cNvPr id="59395" name="Content Placeholder 2"/>
          <p:cNvSpPr>
            <a:spLocks noGrp="1"/>
          </p:cNvSpPr>
          <p:nvPr>
            <p:ph idx="1"/>
          </p:nvPr>
        </p:nvSpPr>
        <p:spPr>
          <a:xfrm>
            <a:off x="685800" y="1371600"/>
            <a:ext cx="7772400" cy="5181600"/>
          </a:xfrm>
        </p:spPr>
        <p:txBody>
          <a:bodyPr>
            <a:normAutofit fontScale="70000" lnSpcReduction="20000"/>
          </a:bodyPr>
          <a:lstStyle/>
          <a:p>
            <a:pPr lvl="0">
              <a:buNone/>
            </a:pPr>
            <a:r>
              <a:rPr lang="en-US" sz="4000" b="1" dirty="0" smtClean="0"/>
              <a:t>Potential Key Partners </a:t>
            </a:r>
          </a:p>
          <a:p>
            <a:pPr lvl="0">
              <a:buNone/>
            </a:pPr>
            <a:endParaRPr lang="en-US" sz="4000" b="1" dirty="0" smtClean="0"/>
          </a:p>
          <a:p>
            <a:pPr lvl="0"/>
            <a:r>
              <a:rPr lang="en-US" dirty="0" smtClean="0">
                <a:solidFill>
                  <a:schemeClr val="tx1"/>
                </a:solidFill>
                <a:latin typeface="+mn-lt"/>
                <a:ea typeface="+mn-ea"/>
                <a:cs typeface="+mn-cs"/>
              </a:rPr>
              <a:t>Agricultural producers and processors</a:t>
            </a:r>
          </a:p>
          <a:p>
            <a:pPr lvl="0"/>
            <a:r>
              <a:rPr lang="en-US" dirty="0" smtClean="0">
                <a:solidFill>
                  <a:schemeClr val="tx1"/>
                </a:solidFill>
                <a:latin typeface="+mn-lt"/>
                <a:ea typeface="+mn-ea"/>
                <a:cs typeface="+mn-cs"/>
              </a:rPr>
              <a:t>Commerce and industry employers</a:t>
            </a:r>
          </a:p>
          <a:p>
            <a:pPr lvl="0"/>
            <a:r>
              <a:rPr lang="en-US" dirty="0" smtClean="0">
                <a:solidFill>
                  <a:schemeClr val="tx1"/>
                </a:solidFill>
                <a:latin typeface="+mn-lt"/>
                <a:ea typeface="+mn-ea"/>
                <a:cs typeface="+mn-cs"/>
              </a:rPr>
              <a:t>Labor and farmer associations</a:t>
            </a:r>
          </a:p>
          <a:p>
            <a:pPr lvl="0"/>
            <a:r>
              <a:rPr lang="en-US" dirty="0" smtClean="0">
                <a:solidFill>
                  <a:schemeClr val="tx1"/>
                </a:solidFill>
                <a:latin typeface="+mn-lt"/>
                <a:ea typeface="+mn-ea"/>
                <a:cs typeface="+mn-cs"/>
              </a:rPr>
              <a:t>Humanitarian and development nongovernmental organizations (NGOs)</a:t>
            </a:r>
          </a:p>
          <a:p>
            <a:pPr lvl="0"/>
            <a:r>
              <a:rPr lang="en-US" dirty="0" smtClean="0">
                <a:solidFill>
                  <a:schemeClr val="tx1"/>
                </a:solidFill>
                <a:latin typeface="+mn-lt"/>
                <a:ea typeface="+mn-ea"/>
                <a:cs typeface="+mn-cs"/>
              </a:rPr>
              <a:t>National emergency management agencies</a:t>
            </a:r>
          </a:p>
          <a:p>
            <a:pPr lvl="0"/>
            <a:r>
              <a:rPr lang="en-US" dirty="0" smtClean="0">
                <a:solidFill>
                  <a:schemeClr val="tx1"/>
                </a:solidFill>
                <a:latin typeface="+mn-lt"/>
                <a:ea typeface="+mn-ea"/>
                <a:cs typeface="+mn-cs"/>
              </a:rPr>
              <a:t>Public works and water agencies</a:t>
            </a:r>
          </a:p>
          <a:p>
            <a:pPr lvl="0"/>
            <a:r>
              <a:rPr lang="en-US" dirty="0" smtClean="0">
                <a:solidFill>
                  <a:schemeClr val="tx1"/>
                </a:solidFill>
                <a:latin typeface="+mn-lt"/>
                <a:ea typeface="+mn-ea"/>
                <a:cs typeface="+mn-cs"/>
              </a:rPr>
              <a:t>Community leaders and teachers </a:t>
            </a:r>
          </a:p>
          <a:p>
            <a:pPr lvl="0"/>
            <a:r>
              <a:rPr lang="en-US" dirty="0" smtClean="0">
                <a:solidFill>
                  <a:schemeClr val="tx1"/>
                </a:solidFill>
                <a:latin typeface="+mn-lt"/>
                <a:ea typeface="+mn-ea"/>
                <a:cs typeface="+mn-cs"/>
              </a:rPr>
              <a:t>Food wholesalers and retail markets</a:t>
            </a:r>
          </a:p>
          <a:p>
            <a:pPr lvl="0"/>
            <a:r>
              <a:rPr lang="en-US" dirty="0" smtClean="0">
                <a:solidFill>
                  <a:schemeClr val="tx1"/>
                </a:solidFill>
                <a:latin typeface="+mn-lt"/>
                <a:ea typeface="+mn-ea"/>
                <a:cs typeface="+mn-cs"/>
              </a:rPr>
              <a:t>Transportation companies/associations</a:t>
            </a:r>
          </a:p>
          <a:p>
            <a:pPr lvl="0"/>
            <a:r>
              <a:rPr lang="en-US" dirty="0" smtClean="0">
                <a:solidFill>
                  <a:schemeClr val="tx1"/>
                </a:solidFill>
                <a:latin typeface="+mn-lt"/>
                <a:ea typeface="+mn-ea"/>
                <a:cs typeface="+mn-cs"/>
              </a:rPr>
              <a:t>Community-based and religious organizations</a:t>
            </a:r>
          </a:p>
          <a:p>
            <a:pPr lvl="0"/>
            <a:r>
              <a:rPr lang="en-US" dirty="0" smtClean="0">
                <a:solidFill>
                  <a:schemeClr val="tx1"/>
                </a:solidFill>
                <a:latin typeface="+mn-lt"/>
                <a:ea typeface="+mn-ea"/>
                <a:cs typeface="+mn-cs"/>
              </a:rPr>
              <a:t>Health centers and hospitals</a:t>
            </a:r>
          </a:p>
          <a:p>
            <a:pPr lvl="0"/>
            <a:r>
              <a:rPr lang="en-US" dirty="0" smtClean="0">
                <a:solidFill>
                  <a:schemeClr val="tx1"/>
                </a:solidFill>
                <a:latin typeface="+mn-lt"/>
                <a:ea typeface="+mn-ea"/>
                <a:cs typeface="+mn-cs"/>
              </a:rPr>
              <a:t>Public security agencies</a:t>
            </a:r>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399" y="838200"/>
          <a:ext cx="8839202" cy="6202414"/>
        </p:xfrm>
        <a:graphic>
          <a:graphicData uri="http://schemas.openxmlformats.org/drawingml/2006/table">
            <a:tbl>
              <a:tblPr firstRow="1" bandRow="1">
                <a:tableStyleId>{5C22544A-7EE6-4342-B048-85BDC9FD1C3A}</a:tableStyleId>
              </a:tblPr>
              <a:tblGrid>
                <a:gridCol w="1459684"/>
                <a:gridCol w="1669236"/>
                <a:gridCol w="1728659"/>
                <a:gridCol w="1672283"/>
                <a:gridCol w="2309340"/>
              </a:tblGrid>
              <a:tr h="449096">
                <a:tc>
                  <a:txBody>
                    <a:bodyPr/>
                    <a:lstStyle/>
                    <a:p>
                      <a:endParaRPr lang="en-US" dirty="0"/>
                    </a:p>
                  </a:txBody>
                  <a:tcPr/>
                </a:tc>
                <a:tc>
                  <a:txBody>
                    <a:bodyPr/>
                    <a:lstStyle/>
                    <a:p>
                      <a:r>
                        <a:rPr lang="en-US" sz="1400" dirty="0" smtClean="0">
                          <a:solidFill>
                            <a:srgbClr val="002060"/>
                          </a:solidFill>
                        </a:rPr>
                        <a:t>Potential Events </a:t>
                      </a:r>
                      <a:endParaRPr lang="en-US" sz="1400" dirty="0">
                        <a:solidFill>
                          <a:srgbClr val="002060"/>
                        </a:solidFill>
                      </a:endParaRPr>
                    </a:p>
                  </a:txBody>
                  <a:tcPr/>
                </a:tc>
                <a:tc>
                  <a:txBody>
                    <a:bodyPr/>
                    <a:lstStyle/>
                    <a:p>
                      <a:r>
                        <a:rPr lang="en-US" sz="1400" dirty="0" smtClean="0">
                          <a:solidFill>
                            <a:srgbClr val="002060"/>
                          </a:solidFill>
                        </a:rPr>
                        <a:t>Consequences </a:t>
                      </a:r>
                      <a:r>
                        <a:rPr lang="en-US" sz="1200" b="0" dirty="0" smtClean="0">
                          <a:solidFill>
                            <a:srgbClr val="002060"/>
                          </a:solidFill>
                        </a:rPr>
                        <a:t>(if</a:t>
                      </a:r>
                      <a:r>
                        <a:rPr lang="en-US" sz="1200" b="0" baseline="0" dirty="0" smtClean="0">
                          <a:solidFill>
                            <a:srgbClr val="002060"/>
                          </a:solidFill>
                        </a:rPr>
                        <a:t> no preparation)</a:t>
                      </a:r>
                      <a:endParaRPr lang="en-US" sz="1400" b="0" dirty="0">
                        <a:solidFill>
                          <a:srgbClr val="002060"/>
                        </a:solidFill>
                      </a:endParaRPr>
                    </a:p>
                  </a:txBody>
                  <a:tcPr/>
                </a:tc>
                <a:tc>
                  <a:txBody>
                    <a:bodyPr/>
                    <a:lstStyle/>
                    <a:p>
                      <a:r>
                        <a:rPr lang="en-US" sz="1400" dirty="0" smtClean="0">
                          <a:solidFill>
                            <a:srgbClr val="002060"/>
                          </a:solidFill>
                        </a:rPr>
                        <a:t>Preparedness</a:t>
                      </a:r>
                      <a:endParaRPr lang="en-US" sz="1400" dirty="0">
                        <a:solidFill>
                          <a:srgbClr val="002060"/>
                        </a:solidFill>
                      </a:endParaRPr>
                    </a:p>
                  </a:txBody>
                  <a:tcPr/>
                </a:tc>
                <a:tc>
                  <a:txBody>
                    <a:bodyPr/>
                    <a:lstStyle/>
                    <a:p>
                      <a:r>
                        <a:rPr lang="en-US" sz="1400" b="1" kern="1200" dirty="0" smtClean="0">
                          <a:solidFill>
                            <a:srgbClr val="002060"/>
                          </a:solidFill>
                          <a:latin typeface="+mn-lt"/>
                          <a:ea typeface="+mn-ea"/>
                          <a:cs typeface="+mn-cs"/>
                        </a:rPr>
                        <a:t>Response </a:t>
                      </a:r>
                    </a:p>
                  </a:txBody>
                  <a:tcPr/>
                </a:tc>
              </a:tr>
              <a:tr h="1049429">
                <a:tc>
                  <a:txBody>
                    <a:bodyPr/>
                    <a:lstStyle/>
                    <a:p>
                      <a:r>
                        <a:rPr lang="en-US" sz="1600" b="1" kern="1200" dirty="0" smtClean="0">
                          <a:solidFill>
                            <a:schemeClr val="dk1"/>
                          </a:solidFill>
                          <a:latin typeface="+mn-lt"/>
                          <a:ea typeface="+mn-ea"/>
                          <a:cs typeface="+mn-cs"/>
                        </a:rPr>
                        <a:t>Health Status and Medical Services</a:t>
                      </a:r>
                      <a:endParaRPr lang="en-US" sz="1600" dirty="0"/>
                    </a:p>
                  </a:txBody>
                  <a:tcPr/>
                </a:tc>
                <a:tc>
                  <a:txBody>
                    <a:bodyPr/>
                    <a:lstStyle/>
                    <a:p>
                      <a:pPr marL="0" marR="0" algn="l">
                        <a:spcBef>
                          <a:spcPts val="0"/>
                        </a:spcBef>
                        <a:spcAft>
                          <a:spcPts val="0"/>
                        </a:spcAft>
                      </a:pPr>
                      <a:r>
                        <a:rPr lang="en-US" sz="1200" b="1" kern="1200" dirty="0">
                          <a:solidFill>
                            <a:schemeClr val="dk1"/>
                          </a:solidFill>
                          <a:latin typeface="Arial"/>
                          <a:ea typeface="Times New Roman"/>
                          <a:cs typeface="Times New Roman"/>
                        </a:rPr>
                        <a:t>Large numbers of sick and dying people </a:t>
                      </a:r>
                      <a:endParaRPr lang="en-US" sz="1200" b="1" kern="1200" dirty="0" smtClean="0">
                        <a:solidFill>
                          <a:schemeClr val="dk1"/>
                        </a:solidFill>
                        <a:latin typeface="Arial"/>
                        <a:ea typeface="Times New Roman"/>
                        <a:cs typeface="Times New Roman"/>
                      </a:endParaRPr>
                    </a:p>
                    <a:p>
                      <a:pPr marL="0" marR="0" algn="l">
                        <a:spcBef>
                          <a:spcPts val="0"/>
                        </a:spcBef>
                        <a:spcAft>
                          <a:spcPts val="0"/>
                        </a:spcAft>
                      </a:pPr>
                      <a:endParaRPr lang="en-US" sz="500" b="1" kern="1200" dirty="0">
                        <a:solidFill>
                          <a:schemeClr val="dk1"/>
                        </a:solidFill>
                        <a:latin typeface="Arial"/>
                        <a:ea typeface="Times New Roman"/>
                        <a:cs typeface="Times New Roman"/>
                      </a:endParaRPr>
                    </a:p>
                    <a:p>
                      <a:pPr marL="0" marR="0" algn="l">
                        <a:spcBef>
                          <a:spcPts val="0"/>
                        </a:spcBef>
                        <a:spcAft>
                          <a:spcPts val="0"/>
                        </a:spcAft>
                      </a:pPr>
                      <a:r>
                        <a:rPr lang="en-US" sz="1200" b="1" kern="1200" dirty="0" smtClean="0">
                          <a:solidFill>
                            <a:schemeClr val="dk1"/>
                          </a:solidFill>
                          <a:latin typeface="Arial"/>
                          <a:ea typeface="Times New Roman"/>
                          <a:cs typeface="Times New Roman"/>
                        </a:rPr>
                        <a:t>High-rates </a:t>
                      </a:r>
                      <a:r>
                        <a:rPr lang="en-US" sz="1200" b="1" kern="1200" dirty="0">
                          <a:solidFill>
                            <a:schemeClr val="dk1"/>
                          </a:solidFill>
                          <a:latin typeface="Arial"/>
                          <a:ea typeface="Times New Roman"/>
                          <a:cs typeface="Times New Roman"/>
                        </a:rPr>
                        <a:t>of work absenteeism in all sectors</a:t>
                      </a:r>
                    </a:p>
                  </a:txBody>
                  <a:tcPr marL="114300" marR="114300" marT="0" marB="0"/>
                </a:tc>
                <a:tc>
                  <a:txBody>
                    <a:bodyPr/>
                    <a:lstStyle/>
                    <a:p>
                      <a:pPr marL="0" marR="0" algn="l">
                        <a:spcBef>
                          <a:spcPts val="0"/>
                        </a:spcBef>
                        <a:spcAft>
                          <a:spcPts val="300"/>
                        </a:spcAft>
                      </a:pPr>
                      <a:r>
                        <a:rPr lang="en-US" sz="1200" b="1" kern="1200" dirty="0">
                          <a:solidFill>
                            <a:schemeClr val="dk1"/>
                          </a:solidFill>
                          <a:latin typeface="Arial"/>
                          <a:ea typeface="Times New Roman"/>
                          <a:cs typeface="Times New Roman"/>
                        </a:rPr>
                        <a:t>Depleted medicines, food, supplies, and patient care</a:t>
                      </a:r>
                    </a:p>
                  </a:txBody>
                  <a:tcPr marL="114300" marR="114300" marT="0" marB="0"/>
                </a:tc>
                <a:tc>
                  <a:txBody>
                    <a:bodyPr/>
                    <a:lstStyle/>
                    <a:p>
                      <a:pPr marL="0" marR="0" algn="l">
                        <a:spcBef>
                          <a:spcPts val="0"/>
                        </a:spcBef>
                        <a:spcAft>
                          <a:spcPts val="200"/>
                        </a:spcAft>
                      </a:pPr>
                      <a:r>
                        <a:rPr lang="en-US" sz="1200" b="1" kern="1200" dirty="0">
                          <a:solidFill>
                            <a:schemeClr val="dk1"/>
                          </a:solidFill>
                          <a:latin typeface="Arial"/>
                          <a:ea typeface="Times New Roman"/>
                          <a:cs typeface="Times New Roman"/>
                        </a:rPr>
                        <a:t>Medical supply stockpiling</a:t>
                      </a:r>
                    </a:p>
                    <a:p>
                      <a:pPr marL="0" marR="0" algn="l" defTabSz="914400" rtl="0" eaLnBrk="1" latinLnBrk="0" hangingPunct="1">
                        <a:spcBef>
                          <a:spcPts val="0"/>
                        </a:spcBef>
                        <a:spcAft>
                          <a:spcPts val="200"/>
                        </a:spcAft>
                      </a:pPr>
                      <a:r>
                        <a:rPr lang="en-US" sz="1200" b="1" kern="1200" dirty="0" smtClean="0">
                          <a:solidFill>
                            <a:schemeClr val="dk1"/>
                          </a:solidFill>
                          <a:latin typeface="Arial"/>
                          <a:ea typeface="Times New Roman"/>
                          <a:cs typeface="Times New Roman"/>
                        </a:rPr>
                        <a:t>Plan </a:t>
                      </a:r>
                      <a:r>
                        <a:rPr lang="en-US" sz="1200" b="1" kern="1200" dirty="0">
                          <a:solidFill>
                            <a:schemeClr val="dk1"/>
                          </a:solidFill>
                          <a:latin typeface="Arial"/>
                          <a:ea typeface="Times New Roman"/>
                          <a:cs typeface="Times New Roman"/>
                        </a:rPr>
                        <a:t>to prioritize care</a:t>
                      </a:r>
                    </a:p>
                    <a:p>
                      <a:pPr marL="0" marR="0" algn="l">
                        <a:spcBef>
                          <a:spcPts val="0"/>
                        </a:spcBef>
                        <a:spcAft>
                          <a:spcPts val="200"/>
                        </a:spcAft>
                      </a:pPr>
                      <a:r>
                        <a:rPr lang="en-US" sz="1050" b="1" dirty="0" smtClean="0">
                          <a:solidFill>
                            <a:srgbClr val="000000"/>
                          </a:solidFill>
                          <a:latin typeface="Arial"/>
                          <a:ea typeface="Times New Roman"/>
                          <a:cs typeface="Arial"/>
                        </a:rPr>
                        <a:t>Training </a:t>
                      </a:r>
                      <a:r>
                        <a:rPr lang="en-US" sz="1050" b="1" dirty="0">
                          <a:solidFill>
                            <a:srgbClr val="000000"/>
                          </a:solidFill>
                          <a:latin typeface="Arial"/>
                          <a:ea typeface="Times New Roman"/>
                          <a:cs typeface="Arial"/>
                        </a:rPr>
                        <a:t>in home </a:t>
                      </a:r>
                      <a:r>
                        <a:rPr lang="en-US" sz="1050" b="1" dirty="0" smtClean="0">
                          <a:solidFill>
                            <a:srgbClr val="000000"/>
                          </a:solidFill>
                          <a:latin typeface="Arial"/>
                          <a:ea typeface="Times New Roman"/>
                          <a:cs typeface="Arial"/>
                        </a:rPr>
                        <a:t>-based </a:t>
                      </a:r>
                      <a:r>
                        <a:rPr lang="en-US" sz="1050" b="1" dirty="0">
                          <a:solidFill>
                            <a:srgbClr val="000000"/>
                          </a:solidFill>
                          <a:latin typeface="Arial"/>
                          <a:ea typeface="Times New Roman"/>
                          <a:cs typeface="Arial"/>
                        </a:rPr>
                        <a:t>health care</a:t>
                      </a:r>
                      <a:endParaRPr lang="en-US" sz="1400" b="1" dirty="0">
                        <a:latin typeface="Arial"/>
                        <a:ea typeface="Times New Roman"/>
                        <a:cs typeface="Times New Roman"/>
                      </a:endParaRPr>
                    </a:p>
                  </a:txBody>
                  <a:tcPr marL="114300" marR="114300" marT="0" marB="0"/>
                </a:tc>
                <a:tc>
                  <a:txBody>
                    <a:bodyPr/>
                    <a:lstStyle/>
                    <a:p>
                      <a:pPr marL="0" marR="0" algn="l">
                        <a:spcBef>
                          <a:spcPts val="0"/>
                        </a:spcBef>
                        <a:spcAft>
                          <a:spcPts val="0"/>
                        </a:spcAft>
                      </a:pPr>
                      <a:r>
                        <a:rPr lang="en-US" sz="1200" b="1" kern="1200" dirty="0">
                          <a:solidFill>
                            <a:schemeClr val="dk1"/>
                          </a:solidFill>
                          <a:latin typeface="Arial"/>
                          <a:ea typeface="Times New Roman"/>
                          <a:cs typeface="Times New Roman"/>
                        </a:rPr>
                        <a:t>Implement measures to limit the spread of the </a:t>
                      </a:r>
                      <a:r>
                        <a:rPr lang="en-US" sz="1200" b="1" kern="1200" dirty="0" smtClean="0">
                          <a:solidFill>
                            <a:schemeClr val="dk1"/>
                          </a:solidFill>
                          <a:latin typeface="Arial"/>
                          <a:ea typeface="Times New Roman"/>
                          <a:cs typeface="Times New Roman"/>
                        </a:rPr>
                        <a:t>disease</a:t>
                      </a:r>
                    </a:p>
                    <a:p>
                      <a:pPr marL="0" marR="0" algn="l">
                        <a:spcBef>
                          <a:spcPts val="0"/>
                        </a:spcBef>
                        <a:spcAft>
                          <a:spcPts val="0"/>
                        </a:spcAft>
                      </a:pPr>
                      <a:endParaRPr lang="en-US" sz="1200" b="1" kern="1200" dirty="0" smtClean="0">
                        <a:solidFill>
                          <a:schemeClr val="dk1"/>
                        </a:solidFill>
                        <a:latin typeface="Arial"/>
                        <a:ea typeface="Times New Roman"/>
                        <a:cs typeface="Times New Roman"/>
                      </a:endParaRPr>
                    </a:p>
                    <a:p>
                      <a:pPr marL="0" marR="0" algn="l">
                        <a:spcBef>
                          <a:spcPts val="0"/>
                        </a:spcBef>
                        <a:spcAft>
                          <a:spcPts val="0"/>
                        </a:spcAft>
                      </a:pPr>
                      <a:r>
                        <a:rPr lang="en-US" sz="1200" b="1" kern="1200" dirty="0" smtClean="0">
                          <a:solidFill>
                            <a:schemeClr val="dk1"/>
                          </a:solidFill>
                          <a:latin typeface="Arial"/>
                          <a:ea typeface="Times New Roman"/>
                          <a:cs typeface="Times New Roman"/>
                        </a:rPr>
                        <a:t>Support </a:t>
                      </a:r>
                      <a:r>
                        <a:rPr lang="en-US" sz="1200" b="1" kern="1200" dirty="0">
                          <a:solidFill>
                            <a:schemeClr val="dk1"/>
                          </a:solidFill>
                          <a:latin typeface="Arial"/>
                          <a:ea typeface="Times New Roman"/>
                          <a:cs typeface="Times New Roman"/>
                        </a:rPr>
                        <a:t>home-based health </a:t>
                      </a:r>
                      <a:r>
                        <a:rPr lang="en-US" sz="1200" b="1" kern="1200" dirty="0" smtClean="0">
                          <a:solidFill>
                            <a:schemeClr val="dk1"/>
                          </a:solidFill>
                          <a:latin typeface="Arial"/>
                          <a:ea typeface="Times New Roman"/>
                          <a:cs typeface="Times New Roman"/>
                        </a:rPr>
                        <a:t>care</a:t>
                      </a:r>
                      <a:endParaRPr lang="en-US" sz="1200" b="1" kern="1200" dirty="0">
                        <a:solidFill>
                          <a:schemeClr val="dk1"/>
                        </a:solidFill>
                        <a:latin typeface="Arial"/>
                        <a:ea typeface="Times New Roman"/>
                        <a:cs typeface="Times New Roman"/>
                      </a:endParaRPr>
                    </a:p>
                  </a:txBody>
                  <a:tcPr marL="114300" marR="114300" marT="0" marB="0"/>
                </a:tc>
              </a:tr>
              <a:tr h="1464203">
                <a:tc>
                  <a:txBody>
                    <a:bodyPr/>
                    <a:lstStyle/>
                    <a:p>
                      <a:r>
                        <a:rPr lang="en-US" sz="1600" b="1" kern="1200" dirty="0" smtClean="0">
                          <a:solidFill>
                            <a:schemeClr val="dk1"/>
                          </a:solidFill>
                          <a:latin typeface="+mn-lt"/>
                          <a:ea typeface="+mn-ea"/>
                          <a:cs typeface="+mn-cs"/>
                        </a:rPr>
                        <a:t>Household well-being and food security</a:t>
                      </a:r>
                      <a:endParaRPr lang="en-US" sz="1600" dirty="0"/>
                    </a:p>
                  </a:txBody>
                  <a:tcPr/>
                </a:tc>
                <a:tc>
                  <a:txBody>
                    <a:bodyPr/>
                    <a:lstStyle/>
                    <a:p>
                      <a:pPr marL="0" marR="0" algn="l">
                        <a:spcBef>
                          <a:spcPts val="0"/>
                        </a:spcBef>
                        <a:spcAft>
                          <a:spcPts val="300"/>
                        </a:spcAft>
                      </a:pPr>
                      <a:r>
                        <a:rPr lang="en-US" sz="1200" b="1" kern="1200" dirty="0">
                          <a:solidFill>
                            <a:schemeClr val="dk1"/>
                          </a:solidFill>
                          <a:latin typeface="Arial"/>
                          <a:ea typeface="Times New Roman"/>
                          <a:cs typeface="Times New Roman"/>
                        </a:rPr>
                        <a:t>Temporary family </a:t>
                      </a:r>
                      <a:r>
                        <a:rPr lang="en-US" sz="1200" b="1" kern="1200" dirty="0" smtClean="0">
                          <a:solidFill>
                            <a:schemeClr val="dk1"/>
                          </a:solidFill>
                          <a:latin typeface="Arial"/>
                          <a:ea typeface="Times New Roman"/>
                          <a:cs typeface="Times New Roman"/>
                        </a:rPr>
                        <a:t>disability</a:t>
                      </a:r>
                    </a:p>
                    <a:p>
                      <a:pPr marL="0" marR="0" indent="0" algn="l" defTabSz="914400" rtl="0" eaLnBrk="1" fontAlgn="auto" latinLnBrk="0" hangingPunct="1">
                        <a:lnSpc>
                          <a:spcPct val="100000"/>
                        </a:lnSpc>
                        <a:spcBef>
                          <a:spcPts val="0"/>
                        </a:spcBef>
                        <a:spcAft>
                          <a:spcPts val="300"/>
                        </a:spcAft>
                        <a:buClrTx/>
                        <a:buSzTx/>
                        <a:buFontTx/>
                        <a:buNone/>
                        <a:tabLst/>
                        <a:defRPr/>
                      </a:pPr>
                      <a:r>
                        <a:rPr lang="en-US" sz="1200" b="1" kern="1200" dirty="0" smtClean="0">
                          <a:solidFill>
                            <a:schemeClr val="dk1"/>
                          </a:solidFill>
                          <a:latin typeface="Arial"/>
                          <a:ea typeface="Times New Roman"/>
                          <a:cs typeface="Times New Roman"/>
                        </a:rPr>
                        <a:t>Decrease in HH food production, cash earned, child care, homemaking, educational activities</a:t>
                      </a:r>
                      <a:endParaRPr lang="en-US" sz="1200" b="1" kern="1200" dirty="0">
                        <a:solidFill>
                          <a:schemeClr val="dk1"/>
                        </a:solidFill>
                        <a:latin typeface="Arial"/>
                        <a:ea typeface="Times New Roman"/>
                        <a:cs typeface="Times New Roman"/>
                      </a:endParaRPr>
                    </a:p>
                  </a:txBody>
                  <a:tcPr marL="114300" marR="114300" marT="0" marB="0"/>
                </a:tc>
                <a:tc>
                  <a:txBody>
                    <a:bodyPr/>
                    <a:lstStyle/>
                    <a:p>
                      <a:pPr marL="0" marR="0" algn="l">
                        <a:spcBef>
                          <a:spcPts val="0"/>
                        </a:spcBef>
                        <a:spcAft>
                          <a:spcPts val="600"/>
                        </a:spcAft>
                      </a:pPr>
                      <a:r>
                        <a:rPr lang="en-US" sz="1200" b="1" kern="1200" dirty="0">
                          <a:solidFill>
                            <a:schemeClr val="dk1"/>
                          </a:solidFill>
                          <a:latin typeface="Arial"/>
                          <a:ea typeface="Times New Roman"/>
                          <a:cs typeface="Times New Roman"/>
                        </a:rPr>
                        <a:t>Limited or no household income</a:t>
                      </a:r>
                    </a:p>
                    <a:p>
                      <a:pPr marL="0" marR="0" algn="l">
                        <a:spcBef>
                          <a:spcPts val="0"/>
                        </a:spcBef>
                        <a:spcAft>
                          <a:spcPts val="600"/>
                        </a:spcAft>
                      </a:pPr>
                      <a:r>
                        <a:rPr lang="en-US" sz="1200" b="1" kern="1200" dirty="0" smtClean="0">
                          <a:solidFill>
                            <a:schemeClr val="dk1"/>
                          </a:solidFill>
                          <a:latin typeface="Arial"/>
                          <a:ea typeface="Times New Roman"/>
                          <a:cs typeface="Times New Roman"/>
                        </a:rPr>
                        <a:t>Negative coping strategies</a:t>
                      </a:r>
                      <a:r>
                        <a:rPr lang="en-US" sz="1200" b="1" kern="1200" baseline="0" dirty="0" smtClean="0">
                          <a:solidFill>
                            <a:schemeClr val="dk1"/>
                          </a:solidFill>
                          <a:latin typeface="Arial"/>
                          <a:ea typeface="Times New Roman"/>
                          <a:cs typeface="Times New Roman"/>
                        </a:rPr>
                        <a:t> used  to obtain food and cash</a:t>
                      </a:r>
                      <a:endParaRPr lang="en-US" sz="1200" b="1" kern="1200" dirty="0" smtClean="0">
                        <a:solidFill>
                          <a:schemeClr val="dk1"/>
                        </a:solidFill>
                        <a:latin typeface="Arial"/>
                        <a:ea typeface="Times New Roman"/>
                        <a:cs typeface="Times New Roman"/>
                      </a:endParaRPr>
                    </a:p>
                    <a:p>
                      <a:pPr marL="0" marR="0" algn="l">
                        <a:spcBef>
                          <a:spcPts val="0"/>
                        </a:spcBef>
                        <a:spcAft>
                          <a:spcPts val="600"/>
                        </a:spcAft>
                      </a:pPr>
                      <a:r>
                        <a:rPr lang="en-US" sz="1200" b="1" kern="1200" dirty="0" smtClean="0">
                          <a:solidFill>
                            <a:schemeClr val="dk1"/>
                          </a:solidFill>
                          <a:latin typeface="Arial"/>
                          <a:ea typeface="Times New Roman"/>
                          <a:cs typeface="Times New Roman"/>
                        </a:rPr>
                        <a:t>Social disintegration</a:t>
                      </a:r>
                      <a:endParaRPr lang="en-US" sz="1200" b="1" kern="1200" dirty="0">
                        <a:solidFill>
                          <a:schemeClr val="dk1"/>
                        </a:solidFill>
                        <a:latin typeface="Arial"/>
                        <a:ea typeface="Times New Roman"/>
                        <a:cs typeface="Times New Roman"/>
                      </a:endParaRPr>
                    </a:p>
                  </a:txBody>
                  <a:tcPr marL="114300" marR="114300" marT="0" marB="0"/>
                </a:tc>
                <a:tc>
                  <a:txBody>
                    <a:bodyPr/>
                    <a:lstStyle/>
                    <a:p>
                      <a:pPr marL="0" marR="0" algn="l">
                        <a:spcBef>
                          <a:spcPts val="0"/>
                        </a:spcBef>
                        <a:spcAft>
                          <a:spcPts val="400"/>
                        </a:spcAft>
                      </a:pPr>
                      <a:r>
                        <a:rPr lang="en-US" sz="1200" b="1" dirty="0" smtClean="0">
                          <a:latin typeface="Arial"/>
                          <a:ea typeface="Times New Roman"/>
                          <a:cs typeface="Times New Roman"/>
                        </a:rPr>
                        <a:t>Identify HHs </a:t>
                      </a:r>
                      <a:r>
                        <a:rPr lang="en-US" sz="1200" b="1" dirty="0">
                          <a:latin typeface="Arial"/>
                          <a:ea typeface="Times New Roman"/>
                          <a:cs typeface="Times New Roman"/>
                        </a:rPr>
                        <a:t>most at risk to food insecurity </a:t>
                      </a:r>
                      <a:endParaRPr lang="en-US" sz="1600" dirty="0">
                        <a:latin typeface="Arial"/>
                        <a:ea typeface="Times New Roman"/>
                        <a:cs typeface="Times New Roman"/>
                      </a:endParaRPr>
                    </a:p>
                    <a:p>
                      <a:pPr marL="0" marR="0" algn="l">
                        <a:spcBef>
                          <a:spcPts val="0"/>
                        </a:spcBef>
                        <a:spcAft>
                          <a:spcPts val="400"/>
                        </a:spcAft>
                      </a:pPr>
                      <a:r>
                        <a:rPr lang="en-US" sz="1100" b="1" dirty="0">
                          <a:latin typeface="Arial"/>
                          <a:ea typeface="Times New Roman"/>
                          <a:cs typeface="Times New Roman"/>
                        </a:rPr>
                        <a:t>Acquire community food stockpiles for later distribution</a:t>
                      </a:r>
                      <a:endParaRPr lang="en-US" sz="1400" dirty="0">
                        <a:latin typeface="Arial"/>
                        <a:ea typeface="Times New Roman"/>
                        <a:cs typeface="Times New Roman"/>
                      </a:endParaRPr>
                    </a:p>
                    <a:p>
                      <a:pPr marL="0" marR="0" algn="l">
                        <a:spcBef>
                          <a:spcPts val="0"/>
                        </a:spcBef>
                        <a:spcAft>
                          <a:spcPts val="400"/>
                        </a:spcAft>
                      </a:pPr>
                      <a:r>
                        <a:rPr lang="en-US" sz="1100" b="1" dirty="0">
                          <a:latin typeface="Arial"/>
                          <a:ea typeface="Times New Roman"/>
                          <a:cs typeface="Times New Roman"/>
                        </a:rPr>
                        <a:t>Increase HH food stockpiling </a:t>
                      </a:r>
                      <a:endParaRPr lang="en-US" sz="1400" dirty="0">
                        <a:latin typeface="Arial"/>
                        <a:ea typeface="Times New Roman"/>
                        <a:cs typeface="Times New Roman"/>
                      </a:endParaRPr>
                    </a:p>
                  </a:txBody>
                  <a:tcPr marL="114300" marR="114300" marT="0" marB="0"/>
                </a:tc>
                <a:tc>
                  <a:txBody>
                    <a:bodyPr/>
                    <a:lstStyle/>
                    <a:p>
                      <a:pPr marL="0" marR="0" algn="l" defTabSz="914400" rtl="0" eaLnBrk="1" latinLnBrk="0" hangingPunct="1">
                        <a:spcBef>
                          <a:spcPts val="0"/>
                        </a:spcBef>
                        <a:spcAft>
                          <a:spcPts val="400"/>
                        </a:spcAft>
                      </a:pPr>
                      <a:endParaRPr lang="en-US" sz="1100" b="1" kern="1200" dirty="0" smtClean="0">
                        <a:solidFill>
                          <a:schemeClr val="dk1"/>
                        </a:solidFill>
                        <a:latin typeface="Arial"/>
                        <a:ea typeface="Times New Roman"/>
                        <a:cs typeface="Times New Roman"/>
                      </a:endParaRPr>
                    </a:p>
                    <a:p>
                      <a:pPr marL="0" marR="0" algn="l" defTabSz="914400" rtl="0" eaLnBrk="1" latinLnBrk="0" hangingPunct="1">
                        <a:spcBef>
                          <a:spcPts val="0"/>
                        </a:spcBef>
                        <a:spcAft>
                          <a:spcPts val="400"/>
                        </a:spcAft>
                      </a:pPr>
                      <a:r>
                        <a:rPr lang="en-US" sz="1200" b="1" kern="1200" dirty="0" smtClean="0">
                          <a:solidFill>
                            <a:schemeClr val="dk1"/>
                          </a:solidFill>
                          <a:latin typeface="Arial"/>
                          <a:ea typeface="Times New Roman"/>
                          <a:cs typeface="Times New Roman"/>
                        </a:rPr>
                        <a:t>Prioritize </a:t>
                      </a:r>
                      <a:r>
                        <a:rPr lang="en-US" sz="1200" b="1" kern="1200" dirty="0">
                          <a:solidFill>
                            <a:schemeClr val="dk1"/>
                          </a:solidFill>
                          <a:latin typeface="Arial"/>
                          <a:ea typeface="Times New Roman"/>
                          <a:cs typeface="Times New Roman"/>
                        </a:rPr>
                        <a:t>who gets </a:t>
                      </a:r>
                      <a:r>
                        <a:rPr lang="en-US" sz="1200" b="1" kern="1200" dirty="0" smtClean="0">
                          <a:solidFill>
                            <a:schemeClr val="dk1"/>
                          </a:solidFill>
                          <a:latin typeface="Arial"/>
                          <a:ea typeface="Times New Roman"/>
                          <a:cs typeface="Times New Roman"/>
                        </a:rPr>
                        <a:t>food / </a:t>
                      </a:r>
                      <a:r>
                        <a:rPr lang="en-US" sz="1200" b="1" kern="1200" dirty="0">
                          <a:solidFill>
                            <a:schemeClr val="dk1"/>
                          </a:solidFill>
                          <a:latin typeface="Arial"/>
                          <a:ea typeface="Times New Roman"/>
                          <a:cs typeface="Times New Roman"/>
                        </a:rPr>
                        <a:t>cash </a:t>
                      </a:r>
                      <a:r>
                        <a:rPr lang="en-US" sz="1200" b="1" kern="1200" dirty="0" smtClean="0">
                          <a:solidFill>
                            <a:schemeClr val="dk1"/>
                          </a:solidFill>
                          <a:latin typeface="Arial"/>
                          <a:ea typeface="Times New Roman"/>
                          <a:cs typeface="Times New Roman"/>
                        </a:rPr>
                        <a:t>transfers</a:t>
                      </a:r>
                    </a:p>
                    <a:p>
                      <a:pPr marL="0" marR="0" algn="l" defTabSz="914400" rtl="0" eaLnBrk="1" latinLnBrk="0" hangingPunct="1">
                        <a:spcBef>
                          <a:spcPts val="0"/>
                        </a:spcBef>
                        <a:spcAft>
                          <a:spcPts val="400"/>
                        </a:spcAft>
                      </a:pPr>
                      <a:endParaRPr lang="en-US" sz="500" b="1" kern="1200" dirty="0">
                        <a:solidFill>
                          <a:schemeClr val="dk1"/>
                        </a:solidFill>
                        <a:latin typeface="Arial"/>
                        <a:ea typeface="Times New Roman"/>
                        <a:cs typeface="Times New Roman"/>
                      </a:endParaRPr>
                    </a:p>
                    <a:p>
                      <a:pPr marL="0" marR="0" algn="l" defTabSz="914400" rtl="0" eaLnBrk="1" latinLnBrk="0" hangingPunct="1">
                        <a:spcBef>
                          <a:spcPts val="0"/>
                        </a:spcBef>
                        <a:spcAft>
                          <a:spcPts val="400"/>
                        </a:spcAft>
                      </a:pPr>
                      <a:r>
                        <a:rPr lang="en-US" sz="1200" b="1" kern="1200" dirty="0">
                          <a:solidFill>
                            <a:schemeClr val="dk1"/>
                          </a:solidFill>
                          <a:latin typeface="Arial"/>
                          <a:ea typeface="Times New Roman"/>
                          <a:cs typeface="Times New Roman"/>
                        </a:rPr>
                        <a:t>Establish small decentralized drop-off / exchange points </a:t>
                      </a:r>
                    </a:p>
                  </a:txBody>
                  <a:tcPr marL="114300" marR="114300" marT="0" marB="0"/>
                </a:tc>
              </a:tr>
              <a:tr h="1289298">
                <a:tc>
                  <a:txBody>
                    <a:bodyPr/>
                    <a:lstStyle/>
                    <a:p>
                      <a:r>
                        <a:rPr lang="en-US" sz="1600" b="1" kern="1200" dirty="0" smtClean="0">
                          <a:solidFill>
                            <a:schemeClr val="dk1"/>
                          </a:solidFill>
                          <a:latin typeface="+mn-lt"/>
                          <a:ea typeface="+mn-ea"/>
                          <a:cs typeface="+mn-cs"/>
                        </a:rPr>
                        <a:t>Commerce, Trade, and Travel</a:t>
                      </a:r>
                      <a:endParaRPr lang="en-US" sz="1600"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300"/>
                        </a:spcAft>
                        <a:buClrTx/>
                        <a:buSzTx/>
                        <a:buFontTx/>
                        <a:buNone/>
                        <a:tabLst/>
                        <a:defRPr/>
                      </a:pPr>
                      <a:endParaRPr lang="en-US" sz="1200" b="1" kern="1200" dirty="0" smtClean="0">
                        <a:solidFill>
                          <a:schemeClr val="dk1"/>
                        </a:solidFill>
                        <a:latin typeface="Arial"/>
                        <a:ea typeface="Times New Roman"/>
                        <a:cs typeface="Times New Roman"/>
                      </a:endParaRPr>
                    </a:p>
                    <a:p>
                      <a:pPr marL="0" marR="0" indent="0" algn="l" defTabSz="914400" rtl="0" eaLnBrk="1" fontAlgn="auto" latinLnBrk="0" hangingPunct="1">
                        <a:lnSpc>
                          <a:spcPct val="100000"/>
                        </a:lnSpc>
                        <a:spcBef>
                          <a:spcPts val="0"/>
                        </a:spcBef>
                        <a:spcAft>
                          <a:spcPts val="300"/>
                        </a:spcAft>
                        <a:buClrTx/>
                        <a:buSzTx/>
                        <a:buFontTx/>
                        <a:buNone/>
                        <a:tabLst/>
                        <a:defRPr/>
                      </a:pPr>
                      <a:r>
                        <a:rPr lang="en-US" sz="1200" b="1" kern="1200" dirty="0" smtClean="0">
                          <a:solidFill>
                            <a:schemeClr val="dk1"/>
                          </a:solidFill>
                          <a:latin typeface="Arial"/>
                          <a:ea typeface="Times New Roman"/>
                          <a:cs typeface="Times New Roman"/>
                        </a:rPr>
                        <a:t>Restrictions on movements of people, goods and services</a:t>
                      </a:r>
                      <a:endParaRPr lang="en-US" sz="1200" b="1" kern="1200" dirty="0">
                        <a:solidFill>
                          <a:schemeClr val="dk1"/>
                        </a:solidFill>
                        <a:latin typeface="Arial"/>
                        <a:ea typeface="Times New Roman"/>
                        <a:cs typeface="Times New Roman"/>
                      </a:endParaRPr>
                    </a:p>
                  </a:txBody>
                  <a:tcPr>
                    <a:solidFill>
                      <a:schemeClr val="accent1">
                        <a:lumMod val="40000"/>
                        <a:lumOff val="60000"/>
                      </a:schemeClr>
                    </a:solidFill>
                  </a:tcPr>
                </a:tc>
                <a:tc>
                  <a:txBody>
                    <a:bodyPr/>
                    <a:lstStyle/>
                    <a:p>
                      <a:pPr marL="0" marR="0" algn="l">
                        <a:spcBef>
                          <a:spcPts val="0"/>
                        </a:spcBef>
                        <a:spcAft>
                          <a:spcPts val="400"/>
                        </a:spcAft>
                      </a:pPr>
                      <a:endParaRPr lang="en-US" sz="800" b="1" kern="1200" dirty="0" smtClean="0">
                        <a:solidFill>
                          <a:schemeClr val="dk1"/>
                        </a:solidFill>
                        <a:latin typeface="Arial"/>
                        <a:ea typeface="Times New Roman"/>
                        <a:cs typeface="Times New Roman"/>
                      </a:endParaRPr>
                    </a:p>
                    <a:p>
                      <a:pPr marL="0" marR="0" algn="l">
                        <a:spcBef>
                          <a:spcPts val="0"/>
                        </a:spcBef>
                        <a:spcAft>
                          <a:spcPts val="400"/>
                        </a:spcAft>
                      </a:pPr>
                      <a:r>
                        <a:rPr lang="en-US" sz="1200" b="1" kern="1200" dirty="0" smtClean="0">
                          <a:solidFill>
                            <a:schemeClr val="dk1"/>
                          </a:solidFill>
                          <a:latin typeface="Arial"/>
                          <a:ea typeface="Times New Roman"/>
                          <a:cs typeface="Times New Roman"/>
                        </a:rPr>
                        <a:t>Disruptions </a:t>
                      </a:r>
                      <a:r>
                        <a:rPr lang="en-US" sz="1200" b="1" kern="1200" dirty="0">
                          <a:solidFill>
                            <a:schemeClr val="dk1"/>
                          </a:solidFill>
                          <a:latin typeface="Arial"/>
                          <a:ea typeface="Times New Roman"/>
                          <a:cs typeface="Times New Roman"/>
                        </a:rPr>
                        <a:t>in food pipelines </a:t>
                      </a:r>
                      <a:endParaRPr lang="en-US" sz="1200" b="1" kern="1200" dirty="0" smtClean="0">
                        <a:solidFill>
                          <a:schemeClr val="dk1"/>
                        </a:solidFill>
                        <a:latin typeface="Arial"/>
                        <a:ea typeface="Times New Roman"/>
                        <a:cs typeface="Times New Roman"/>
                      </a:endParaRPr>
                    </a:p>
                    <a:p>
                      <a:pPr marL="0" marR="0" algn="l">
                        <a:spcBef>
                          <a:spcPts val="0"/>
                        </a:spcBef>
                        <a:spcAft>
                          <a:spcPts val="400"/>
                        </a:spcAft>
                      </a:pPr>
                      <a:endParaRPr lang="en-US" sz="400" b="1" kern="1200" dirty="0">
                        <a:solidFill>
                          <a:schemeClr val="dk1"/>
                        </a:solidFill>
                        <a:latin typeface="Arial"/>
                        <a:ea typeface="Times New Roman"/>
                        <a:cs typeface="Times New Roman"/>
                      </a:endParaRPr>
                    </a:p>
                    <a:p>
                      <a:pPr marL="0" marR="0" algn="l">
                        <a:spcBef>
                          <a:spcPts val="0"/>
                        </a:spcBef>
                        <a:spcAft>
                          <a:spcPts val="400"/>
                        </a:spcAft>
                      </a:pPr>
                      <a:r>
                        <a:rPr lang="en-US" sz="1200" b="1" kern="1200" dirty="0" smtClean="0">
                          <a:solidFill>
                            <a:schemeClr val="dk1"/>
                          </a:solidFill>
                          <a:latin typeface="Arial"/>
                          <a:ea typeface="Times New Roman"/>
                          <a:cs typeface="Times New Roman"/>
                        </a:rPr>
                        <a:t>Negative economic  </a:t>
                      </a:r>
                      <a:r>
                        <a:rPr lang="en-US" sz="1200" b="1" kern="1200" dirty="0">
                          <a:solidFill>
                            <a:schemeClr val="dk1"/>
                          </a:solidFill>
                          <a:latin typeface="Arial"/>
                          <a:ea typeface="Times New Roman"/>
                          <a:cs typeface="Times New Roman"/>
                        </a:rPr>
                        <a:t>impacts  </a:t>
                      </a:r>
                      <a:r>
                        <a:rPr lang="en-US" sz="1200" b="1" kern="1200" dirty="0" smtClean="0">
                          <a:solidFill>
                            <a:schemeClr val="dk1"/>
                          </a:solidFill>
                          <a:latin typeface="Arial"/>
                          <a:ea typeface="Times New Roman"/>
                          <a:cs typeface="Times New Roman"/>
                        </a:rPr>
                        <a:t>on HH &amp;</a:t>
                      </a:r>
                      <a:r>
                        <a:rPr lang="en-US" sz="1200" b="1" kern="1200" baseline="0" dirty="0" smtClean="0">
                          <a:solidFill>
                            <a:schemeClr val="dk1"/>
                          </a:solidFill>
                          <a:latin typeface="Arial"/>
                          <a:ea typeface="Times New Roman"/>
                          <a:cs typeface="Times New Roman"/>
                        </a:rPr>
                        <a:t> </a:t>
                      </a:r>
                      <a:r>
                        <a:rPr lang="en-US" sz="1200" b="1" kern="1200" dirty="0" smtClean="0">
                          <a:solidFill>
                            <a:schemeClr val="dk1"/>
                          </a:solidFill>
                          <a:latin typeface="Arial"/>
                          <a:ea typeface="Times New Roman"/>
                          <a:cs typeface="Times New Roman"/>
                        </a:rPr>
                        <a:t>businesses</a:t>
                      </a:r>
                      <a:endParaRPr lang="en-US" sz="1200" b="1" kern="1200" dirty="0">
                        <a:solidFill>
                          <a:schemeClr val="dk1"/>
                        </a:solidFill>
                        <a:latin typeface="Arial"/>
                        <a:ea typeface="Times New Roman"/>
                        <a:cs typeface="Times New Roman"/>
                      </a:endParaRPr>
                    </a:p>
                  </a:txBody>
                  <a:tcPr marL="114300" marR="114300" marT="0" marB="0">
                    <a:solidFill>
                      <a:schemeClr val="accent1">
                        <a:lumMod val="40000"/>
                        <a:lumOff val="60000"/>
                      </a:schemeClr>
                    </a:solidFill>
                  </a:tcPr>
                </a:tc>
                <a:tc>
                  <a:txBody>
                    <a:bodyPr/>
                    <a:lstStyle/>
                    <a:p>
                      <a:pPr marL="0" marR="0" algn="l">
                        <a:spcBef>
                          <a:spcPts val="0"/>
                        </a:spcBef>
                        <a:spcAft>
                          <a:spcPts val="400"/>
                        </a:spcAft>
                      </a:pPr>
                      <a:endParaRPr lang="en-US" sz="1200" b="1" dirty="0" smtClean="0">
                        <a:latin typeface="Arial"/>
                        <a:ea typeface="Times New Roman"/>
                        <a:cs typeface="Times New Roman"/>
                      </a:endParaRPr>
                    </a:p>
                    <a:p>
                      <a:pPr marL="0" marR="0" algn="l">
                        <a:spcBef>
                          <a:spcPts val="0"/>
                        </a:spcBef>
                        <a:spcAft>
                          <a:spcPts val="400"/>
                        </a:spcAft>
                      </a:pPr>
                      <a:r>
                        <a:rPr lang="en-US" sz="1200" b="1" dirty="0" smtClean="0">
                          <a:latin typeface="Arial"/>
                          <a:ea typeface="Times New Roman"/>
                          <a:cs typeface="Times New Roman"/>
                        </a:rPr>
                        <a:t>Assess </a:t>
                      </a:r>
                      <a:r>
                        <a:rPr lang="en-US" sz="1200" b="1" dirty="0">
                          <a:latin typeface="Arial"/>
                          <a:ea typeface="Times New Roman"/>
                          <a:cs typeface="Times New Roman"/>
                        </a:rPr>
                        <a:t>all resources </a:t>
                      </a:r>
                      <a:endParaRPr lang="en-US" sz="1200" b="1" dirty="0" smtClean="0">
                        <a:latin typeface="Arial"/>
                        <a:ea typeface="Times New Roman"/>
                        <a:cs typeface="Times New Roman"/>
                      </a:endParaRPr>
                    </a:p>
                    <a:p>
                      <a:pPr marL="0" marR="0" algn="l">
                        <a:spcBef>
                          <a:spcPts val="0"/>
                        </a:spcBef>
                        <a:spcAft>
                          <a:spcPts val="400"/>
                        </a:spcAft>
                      </a:pPr>
                      <a:endParaRPr lang="en-US" sz="800" dirty="0">
                        <a:latin typeface="Arial"/>
                        <a:ea typeface="Times New Roman"/>
                        <a:cs typeface="Times New Roman"/>
                      </a:endParaRPr>
                    </a:p>
                    <a:p>
                      <a:pPr marL="0" marR="0" algn="l">
                        <a:spcBef>
                          <a:spcPts val="0"/>
                        </a:spcBef>
                        <a:spcAft>
                          <a:spcPts val="400"/>
                        </a:spcAft>
                      </a:pPr>
                      <a:r>
                        <a:rPr lang="en-US" sz="1200" b="1" dirty="0" smtClean="0">
                          <a:latin typeface="Arial"/>
                          <a:ea typeface="Times New Roman"/>
                          <a:cs typeface="Times New Roman"/>
                        </a:rPr>
                        <a:t>Make plans </a:t>
                      </a:r>
                      <a:r>
                        <a:rPr lang="en-US" sz="1200" b="1" dirty="0">
                          <a:latin typeface="Arial"/>
                          <a:ea typeface="Times New Roman"/>
                          <a:cs typeface="Times New Roman"/>
                        </a:rPr>
                        <a:t>to address gaps  </a:t>
                      </a:r>
                      <a:endParaRPr lang="en-US" sz="1600" dirty="0">
                        <a:latin typeface="Arial"/>
                        <a:ea typeface="Times New Roman"/>
                        <a:cs typeface="Times New Roman"/>
                      </a:endParaRPr>
                    </a:p>
                  </a:txBody>
                  <a:tcPr marL="114300" marR="114300" marT="0" marB="0">
                    <a:solidFill>
                      <a:schemeClr val="accent1">
                        <a:lumMod val="40000"/>
                        <a:lumOff val="60000"/>
                      </a:schemeClr>
                    </a:solidFill>
                  </a:tcPr>
                </a:tc>
                <a:tc>
                  <a:txBody>
                    <a:bodyPr/>
                    <a:lstStyle/>
                    <a:p>
                      <a:pPr marL="0" marR="0" algn="l" defTabSz="914400" rtl="0" eaLnBrk="1" latinLnBrk="0" hangingPunct="1">
                        <a:spcBef>
                          <a:spcPts val="0"/>
                        </a:spcBef>
                        <a:spcAft>
                          <a:spcPts val="400"/>
                        </a:spcAft>
                      </a:pPr>
                      <a:r>
                        <a:rPr lang="en-US" sz="1200" b="1" kern="1200" dirty="0" smtClean="0">
                          <a:solidFill>
                            <a:schemeClr val="dk1"/>
                          </a:solidFill>
                          <a:latin typeface="Arial"/>
                          <a:ea typeface="Times New Roman"/>
                          <a:cs typeface="Times New Roman"/>
                        </a:rPr>
                        <a:t> Restrict export of locally produced crops needed to feed population</a:t>
                      </a:r>
                    </a:p>
                    <a:p>
                      <a:pPr marL="0" marR="0" algn="l" defTabSz="914400" rtl="0" eaLnBrk="1" latinLnBrk="0" hangingPunct="1">
                        <a:spcBef>
                          <a:spcPts val="0"/>
                        </a:spcBef>
                        <a:spcAft>
                          <a:spcPts val="400"/>
                        </a:spcAft>
                      </a:pPr>
                      <a:r>
                        <a:rPr lang="en-US" sz="1200" b="1" kern="1200" dirty="0" smtClean="0">
                          <a:solidFill>
                            <a:schemeClr val="dk1"/>
                          </a:solidFill>
                          <a:latin typeface="Arial"/>
                          <a:ea typeface="Times New Roman"/>
                          <a:cs typeface="Times New Roman"/>
                        </a:rPr>
                        <a:t>Allocate </a:t>
                      </a:r>
                      <a:r>
                        <a:rPr lang="en-US" sz="1200" b="1" kern="1200" dirty="0">
                          <a:solidFill>
                            <a:schemeClr val="dk1"/>
                          </a:solidFill>
                          <a:latin typeface="Arial"/>
                          <a:ea typeface="Times New Roman"/>
                          <a:cs typeface="Times New Roman"/>
                        </a:rPr>
                        <a:t>scarce resources</a:t>
                      </a:r>
                    </a:p>
                    <a:p>
                      <a:pPr marL="0" marR="0" algn="l" defTabSz="914400" rtl="0" eaLnBrk="1" latinLnBrk="0" hangingPunct="1">
                        <a:spcBef>
                          <a:spcPts val="0"/>
                        </a:spcBef>
                        <a:spcAft>
                          <a:spcPts val="400"/>
                        </a:spcAft>
                      </a:pPr>
                      <a:r>
                        <a:rPr lang="en-US" sz="1200" b="1" kern="1200" dirty="0" smtClean="0">
                          <a:solidFill>
                            <a:schemeClr val="dk1"/>
                          </a:solidFill>
                          <a:latin typeface="Arial"/>
                          <a:ea typeface="Times New Roman"/>
                          <a:cs typeface="Times New Roman"/>
                        </a:rPr>
                        <a:t>Implement alternate </a:t>
                      </a:r>
                      <a:r>
                        <a:rPr lang="en-US" sz="1200" b="1" kern="1200" dirty="0">
                          <a:solidFill>
                            <a:schemeClr val="dk1"/>
                          </a:solidFill>
                          <a:latin typeface="Arial"/>
                          <a:ea typeface="Times New Roman"/>
                          <a:cs typeface="Times New Roman"/>
                        </a:rPr>
                        <a:t>employment schemes</a:t>
                      </a:r>
                    </a:p>
                    <a:p>
                      <a:pPr marL="0" marR="0" algn="l" defTabSz="914400" rtl="0" eaLnBrk="1" latinLnBrk="0" hangingPunct="1">
                        <a:spcBef>
                          <a:spcPts val="0"/>
                        </a:spcBef>
                        <a:spcAft>
                          <a:spcPts val="400"/>
                        </a:spcAft>
                      </a:pPr>
                      <a:r>
                        <a:rPr lang="en-US" sz="1200" b="1" kern="1200" dirty="0" smtClean="0">
                          <a:solidFill>
                            <a:schemeClr val="dk1"/>
                          </a:solidFill>
                          <a:latin typeface="Arial"/>
                          <a:ea typeface="Times New Roman"/>
                          <a:cs typeface="Times New Roman"/>
                        </a:rPr>
                        <a:t>Organize barter &amp; fair trade </a:t>
                      </a:r>
                      <a:r>
                        <a:rPr lang="en-US" sz="1200" b="1" kern="1200" dirty="0">
                          <a:solidFill>
                            <a:schemeClr val="dk1"/>
                          </a:solidFill>
                          <a:latin typeface="Arial"/>
                          <a:ea typeface="Times New Roman"/>
                          <a:cs typeface="Times New Roman"/>
                        </a:rPr>
                        <a:t>shops</a:t>
                      </a:r>
                    </a:p>
                  </a:txBody>
                  <a:tcPr marL="114300" marR="114300" marT="0" marB="0">
                    <a:solidFill>
                      <a:schemeClr val="accent1">
                        <a:lumMod val="40000"/>
                        <a:lumOff val="60000"/>
                      </a:schemeClr>
                    </a:solidFill>
                  </a:tcPr>
                </a:tc>
              </a:tr>
              <a:tr h="1310374">
                <a:tc>
                  <a:txBody>
                    <a:bodyPr/>
                    <a:lstStyle/>
                    <a:p>
                      <a:r>
                        <a:rPr lang="en-US" sz="1600" b="1" kern="1200" dirty="0" smtClean="0">
                          <a:solidFill>
                            <a:schemeClr val="dk1"/>
                          </a:solidFill>
                          <a:latin typeface="+mn-lt"/>
                          <a:ea typeface="+mn-ea"/>
                          <a:cs typeface="+mn-cs"/>
                        </a:rPr>
                        <a:t>Governance and Public Services</a:t>
                      </a:r>
                      <a:endParaRPr lang="en-US" sz="1600" dirty="0"/>
                    </a:p>
                  </a:txBody>
                  <a:tcPr/>
                </a:tc>
                <a:tc>
                  <a:txBody>
                    <a:bodyPr/>
                    <a:lstStyle/>
                    <a:p>
                      <a:pPr marL="0" marR="0" algn="l">
                        <a:spcBef>
                          <a:spcPts val="0"/>
                        </a:spcBef>
                        <a:spcAft>
                          <a:spcPts val="300"/>
                        </a:spcAft>
                      </a:pPr>
                      <a:endParaRPr lang="en-US" sz="1200" b="1" kern="1200" dirty="0" smtClean="0">
                        <a:solidFill>
                          <a:schemeClr val="dk1"/>
                        </a:solidFill>
                        <a:latin typeface="Arial"/>
                        <a:ea typeface="Times New Roman"/>
                        <a:cs typeface="Times New Roman"/>
                      </a:endParaRPr>
                    </a:p>
                    <a:p>
                      <a:pPr marL="0" marR="0" algn="l">
                        <a:spcBef>
                          <a:spcPts val="0"/>
                        </a:spcBef>
                        <a:spcAft>
                          <a:spcPts val="300"/>
                        </a:spcAft>
                      </a:pPr>
                      <a:r>
                        <a:rPr lang="en-US" sz="1200" b="1" kern="1200" dirty="0" smtClean="0">
                          <a:solidFill>
                            <a:schemeClr val="dk1"/>
                          </a:solidFill>
                          <a:latin typeface="Arial"/>
                          <a:ea typeface="Times New Roman"/>
                          <a:cs typeface="Times New Roman"/>
                        </a:rPr>
                        <a:t>Strain </a:t>
                      </a:r>
                      <a:r>
                        <a:rPr lang="en-US" sz="1200" b="1" kern="1200" dirty="0">
                          <a:solidFill>
                            <a:schemeClr val="dk1"/>
                          </a:solidFill>
                          <a:latin typeface="Arial"/>
                          <a:ea typeface="Times New Roman"/>
                          <a:cs typeface="Times New Roman"/>
                        </a:rPr>
                        <a:t>on public services</a:t>
                      </a:r>
                    </a:p>
                  </a:txBody>
                  <a:tcPr marL="114300" marR="114300" marT="0" marB="0"/>
                </a:tc>
                <a:tc>
                  <a:txBody>
                    <a:bodyPr/>
                    <a:lstStyle/>
                    <a:p>
                      <a:pPr marL="0" marR="0" algn="l">
                        <a:spcBef>
                          <a:spcPts val="0"/>
                        </a:spcBef>
                        <a:spcAft>
                          <a:spcPts val="300"/>
                        </a:spcAft>
                      </a:pPr>
                      <a:endParaRPr lang="en-US" sz="600" b="1" kern="1200" dirty="0" smtClean="0">
                        <a:solidFill>
                          <a:schemeClr val="dk1"/>
                        </a:solidFill>
                        <a:latin typeface="Arial"/>
                        <a:ea typeface="Times New Roman"/>
                        <a:cs typeface="Times New Roman"/>
                      </a:endParaRPr>
                    </a:p>
                    <a:p>
                      <a:pPr marL="0" marR="0" algn="l">
                        <a:spcBef>
                          <a:spcPts val="0"/>
                        </a:spcBef>
                        <a:spcAft>
                          <a:spcPts val="300"/>
                        </a:spcAft>
                      </a:pPr>
                      <a:r>
                        <a:rPr lang="en-US" sz="1200" b="1" kern="1200" dirty="0" smtClean="0">
                          <a:solidFill>
                            <a:schemeClr val="dk1"/>
                          </a:solidFill>
                          <a:latin typeface="Arial"/>
                          <a:ea typeface="Times New Roman"/>
                          <a:cs typeface="Times New Roman"/>
                        </a:rPr>
                        <a:t>Rumors</a:t>
                      </a:r>
                      <a:r>
                        <a:rPr lang="en-US" sz="1200" b="1" kern="1200" dirty="0">
                          <a:solidFill>
                            <a:schemeClr val="dk1"/>
                          </a:solidFill>
                          <a:latin typeface="Arial"/>
                          <a:ea typeface="Times New Roman"/>
                          <a:cs typeface="Times New Roman"/>
                        </a:rPr>
                        <a:t>, misinformation, </a:t>
                      </a:r>
                      <a:r>
                        <a:rPr lang="en-US" sz="1200" b="1" kern="1200" dirty="0" smtClean="0">
                          <a:solidFill>
                            <a:schemeClr val="dk1"/>
                          </a:solidFill>
                          <a:latin typeface="Arial"/>
                          <a:ea typeface="Times New Roman"/>
                          <a:cs typeface="Times New Roman"/>
                        </a:rPr>
                        <a:t>panic</a:t>
                      </a:r>
                    </a:p>
                    <a:p>
                      <a:pPr marL="0" marR="0" indent="0" algn="l" defTabSz="914400" rtl="0" eaLnBrk="1" fontAlgn="auto" latinLnBrk="0" hangingPunct="1">
                        <a:lnSpc>
                          <a:spcPct val="100000"/>
                        </a:lnSpc>
                        <a:spcBef>
                          <a:spcPts val="0"/>
                        </a:spcBef>
                        <a:spcAft>
                          <a:spcPts val="300"/>
                        </a:spcAft>
                        <a:buClrTx/>
                        <a:buSzTx/>
                        <a:buFontTx/>
                        <a:buNone/>
                        <a:tabLst/>
                        <a:defRPr/>
                      </a:pPr>
                      <a:r>
                        <a:rPr lang="en-US" sz="1200" b="1" kern="1200" dirty="0" smtClean="0">
                          <a:solidFill>
                            <a:schemeClr val="dk1"/>
                          </a:solidFill>
                          <a:latin typeface="Arial"/>
                          <a:ea typeface="Times New Roman"/>
                          <a:cs typeface="Times New Roman"/>
                        </a:rPr>
                        <a:t>Conflicts over public resources</a:t>
                      </a:r>
                      <a:endParaRPr lang="en-US" sz="1200" b="1" kern="1200" dirty="0">
                        <a:solidFill>
                          <a:schemeClr val="dk1"/>
                        </a:solidFill>
                        <a:latin typeface="Arial"/>
                        <a:ea typeface="Times New Roman"/>
                        <a:cs typeface="Times New Roman"/>
                      </a:endParaRPr>
                    </a:p>
                  </a:txBody>
                  <a:tcPr marL="114300" marR="114300" marT="0" marB="0"/>
                </a:tc>
                <a:tc>
                  <a:txBody>
                    <a:bodyPr/>
                    <a:lstStyle/>
                    <a:p>
                      <a:pPr marL="0" marR="0" algn="l">
                        <a:spcBef>
                          <a:spcPts val="0"/>
                        </a:spcBef>
                        <a:spcAft>
                          <a:spcPts val="0"/>
                        </a:spcAft>
                      </a:pPr>
                      <a:r>
                        <a:rPr lang="en-US" sz="1200" b="1" kern="1200" dirty="0" smtClean="0">
                          <a:solidFill>
                            <a:schemeClr val="dk1"/>
                          </a:solidFill>
                          <a:latin typeface="Arial"/>
                          <a:ea typeface="Times New Roman"/>
                          <a:cs typeface="Times New Roman"/>
                        </a:rPr>
                        <a:t>Review national food security</a:t>
                      </a:r>
                      <a:r>
                        <a:rPr lang="en-US" sz="1200" b="1" kern="1200" baseline="0" dirty="0" smtClean="0">
                          <a:solidFill>
                            <a:schemeClr val="dk1"/>
                          </a:solidFill>
                          <a:latin typeface="Arial"/>
                          <a:ea typeface="Times New Roman"/>
                          <a:cs typeface="Times New Roman"/>
                        </a:rPr>
                        <a:t> plans and resources</a:t>
                      </a:r>
                      <a:endParaRPr lang="en-US" sz="1200" b="1" kern="1200" dirty="0" smtClean="0">
                        <a:solidFill>
                          <a:schemeClr val="dk1"/>
                        </a:solidFill>
                        <a:latin typeface="Arial"/>
                        <a:ea typeface="Times New Roman"/>
                        <a:cs typeface="Times New Roman"/>
                      </a:endParaRPr>
                    </a:p>
                    <a:p>
                      <a:pPr marL="0" marR="0" algn="l">
                        <a:spcBef>
                          <a:spcPts val="0"/>
                        </a:spcBef>
                        <a:spcAft>
                          <a:spcPts val="0"/>
                        </a:spcAft>
                      </a:pPr>
                      <a:endParaRPr lang="en-US" sz="1200" b="1" kern="1200" dirty="0">
                        <a:solidFill>
                          <a:schemeClr val="dk1"/>
                        </a:solidFill>
                        <a:latin typeface="Arial"/>
                        <a:ea typeface="Times New Roman"/>
                        <a:cs typeface="Times New Roman"/>
                      </a:endParaRPr>
                    </a:p>
                    <a:p>
                      <a:pPr marL="0" marR="0" algn="l">
                        <a:spcBef>
                          <a:spcPts val="0"/>
                        </a:spcBef>
                        <a:spcAft>
                          <a:spcPts val="0"/>
                        </a:spcAft>
                      </a:pPr>
                      <a:r>
                        <a:rPr lang="en-US" sz="1200" b="1" kern="1200" dirty="0">
                          <a:solidFill>
                            <a:schemeClr val="dk1"/>
                          </a:solidFill>
                          <a:latin typeface="Arial"/>
                          <a:ea typeface="Times New Roman"/>
                          <a:cs typeface="Times New Roman"/>
                        </a:rPr>
                        <a:t>Develop information and communication systems</a:t>
                      </a:r>
                    </a:p>
                  </a:txBody>
                  <a:tcPr marL="68580" marR="68580" marT="0" marB="0"/>
                </a:tc>
                <a:tc>
                  <a:txBody>
                    <a:bodyPr/>
                    <a:lstStyle/>
                    <a:p>
                      <a:pPr marL="0" marR="0" algn="l">
                        <a:spcBef>
                          <a:spcPts val="0"/>
                        </a:spcBef>
                        <a:spcAft>
                          <a:spcPts val="300"/>
                        </a:spcAft>
                      </a:pPr>
                      <a:endParaRPr lang="en-US" sz="1200" b="1" dirty="0" smtClean="0">
                        <a:latin typeface="Arial"/>
                        <a:ea typeface="Times New Roman"/>
                        <a:cs typeface="Times New Roman"/>
                      </a:endParaRPr>
                    </a:p>
                    <a:p>
                      <a:pPr marL="0" marR="0" algn="l">
                        <a:spcBef>
                          <a:spcPts val="0"/>
                        </a:spcBef>
                        <a:spcAft>
                          <a:spcPts val="300"/>
                        </a:spcAft>
                      </a:pPr>
                      <a:r>
                        <a:rPr lang="en-US" sz="1200" b="1" dirty="0" smtClean="0">
                          <a:latin typeface="Arial"/>
                          <a:ea typeface="Times New Roman"/>
                          <a:cs typeface="Times New Roman"/>
                        </a:rPr>
                        <a:t>Keep </a:t>
                      </a:r>
                      <a:r>
                        <a:rPr lang="en-US" sz="1200" b="1" dirty="0">
                          <a:latin typeface="Arial"/>
                          <a:ea typeface="Times New Roman"/>
                          <a:cs typeface="Times New Roman"/>
                        </a:rPr>
                        <a:t>government running </a:t>
                      </a:r>
                      <a:endParaRPr lang="en-US" sz="1200" b="1" dirty="0" smtClean="0">
                        <a:latin typeface="Arial"/>
                        <a:ea typeface="Times New Roman"/>
                        <a:cs typeface="Times New Roman"/>
                      </a:endParaRPr>
                    </a:p>
                    <a:p>
                      <a:pPr marL="0" marR="0" algn="l">
                        <a:spcBef>
                          <a:spcPts val="0"/>
                        </a:spcBef>
                        <a:spcAft>
                          <a:spcPts val="300"/>
                        </a:spcAft>
                      </a:pPr>
                      <a:endParaRPr lang="en-US" sz="500" dirty="0">
                        <a:latin typeface="Arial"/>
                        <a:ea typeface="Times New Roman"/>
                        <a:cs typeface="Times New Roman"/>
                      </a:endParaRPr>
                    </a:p>
                    <a:p>
                      <a:pPr marL="0" marR="0" algn="l">
                        <a:spcBef>
                          <a:spcPts val="0"/>
                        </a:spcBef>
                        <a:spcAft>
                          <a:spcPts val="300"/>
                        </a:spcAft>
                      </a:pPr>
                      <a:r>
                        <a:rPr lang="en-US" sz="1200" b="1" dirty="0">
                          <a:latin typeface="Arial"/>
                          <a:ea typeface="Times New Roman"/>
                          <a:cs typeface="Times New Roman"/>
                        </a:rPr>
                        <a:t>Risk/crisis communication to prevent public panic  and conflict</a:t>
                      </a:r>
                      <a:endParaRPr lang="en-US" sz="1600" dirty="0">
                        <a:latin typeface="Arial"/>
                        <a:ea typeface="Times New Roman"/>
                        <a:cs typeface="Times New Roman"/>
                      </a:endParaRPr>
                    </a:p>
                  </a:txBody>
                  <a:tcPr marL="114300" marR="114300" marT="0" marB="0"/>
                </a:tc>
              </a:tr>
            </a:tbl>
          </a:graphicData>
        </a:graphic>
      </p:graphicFrame>
      <p:sp>
        <p:nvSpPr>
          <p:cNvPr id="4" name="Title 1"/>
          <p:cNvSpPr txBox="1">
            <a:spLocks/>
          </p:cNvSpPr>
          <p:nvPr/>
        </p:nvSpPr>
        <p:spPr>
          <a:xfrm>
            <a:off x="76200" y="228600"/>
            <a:ext cx="8001000" cy="609600"/>
          </a:xfrm>
          <a:prstGeom prst="rect">
            <a:avLst/>
          </a:prstGeom>
        </p:spPr>
        <p:txBody>
          <a:bodyPr>
            <a:normAutofit fontScale="675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000" b="1" i="0" u="none" strike="noStrike" kern="0" cap="none" spc="0" normalizeH="0" baseline="0" noProof="0" smtClean="0">
                <a:ln>
                  <a:noFill/>
                </a:ln>
                <a:solidFill>
                  <a:schemeClr val="tx1"/>
                </a:solidFill>
                <a:effectLst/>
                <a:uLnTx/>
                <a:uFillTx/>
                <a:latin typeface="+mj-lt"/>
                <a:ea typeface="+mj-ea"/>
                <a:cs typeface="+mj-cs"/>
              </a:rPr>
              <a:t/>
            </a:r>
            <a:br>
              <a:rPr kumimoji="0" lang="en-US" sz="3000" b="1" i="0" u="none" strike="noStrike" kern="0" cap="none" spc="0" normalizeH="0" baseline="0" noProof="0" smtClean="0">
                <a:ln>
                  <a:noFill/>
                </a:ln>
                <a:solidFill>
                  <a:schemeClr val="tx1"/>
                </a:solidFill>
                <a:effectLst/>
                <a:uLnTx/>
                <a:uFillTx/>
                <a:latin typeface="+mj-lt"/>
                <a:ea typeface="+mj-ea"/>
                <a:cs typeface="+mj-cs"/>
              </a:rPr>
            </a:br>
            <a:r>
              <a:rPr kumimoji="0" lang="en-US" sz="3000" b="1" i="0" u="none" strike="noStrike" kern="0" cap="none" spc="0" normalizeH="0" baseline="0" noProof="0" smtClean="0">
                <a:ln>
                  <a:noFill/>
                </a:ln>
                <a:solidFill>
                  <a:schemeClr val="tx1"/>
                </a:solidFill>
                <a:effectLst/>
                <a:uLnTx/>
                <a:uFillTx/>
                <a:latin typeface="+mj-lt"/>
                <a:ea typeface="+mj-ea"/>
                <a:cs typeface="+mj-cs"/>
              </a:rPr>
              <a:t>Food Security is a Multi-sectoral Challenge</a:t>
            </a:r>
            <a:endParaRPr kumimoji="0" lang="en-US" sz="3000" b="1" i="0" u="none" strike="noStrike" kern="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3200" smtClean="0"/>
              <a:t>Summary</a:t>
            </a:r>
          </a:p>
        </p:txBody>
      </p:sp>
      <p:sp>
        <p:nvSpPr>
          <p:cNvPr id="62467" name="Content Placeholder 2"/>
          <p:cNvSpPr>
            <a:spLocks noGrp="1"/>
          </p:cNvSpPr>
          <p:nvPr>
            <p:ph idx="1"/>
          </p:nvPr>
        </p:nvSpPr>
        <p:spPr/>
        <p:txBody>
          <a:bodyPr/>
          <a:lstStyle/>
          <a:p>
            <a:pPr>
              <a:buFontTx/>
              <a:buNone/>
            </a:pPr>
            <a:r>
              <a:rPr lang="en-US" dirty="0" smtClean="0"/>
              <a:t>The tool “</a:t>
            </a:r>
            <a:r>
              <a:rPr lang="en-US" dirty="0" smtClean="0">
                <a:solidFill>
                  <a:srgbClr val="3366FF"/>
                </a:solidFill>
              </a:rPr>
              <a:t>Food Security in a Pandemic</a:t>
            </a:r>
            <a:r>
              <a:rPr lang="en-US" dirty="0" smtClean="0"/>
              <a:t>”  will help you to understand: </a:t>
            </a:r>
          </a:p>
          <a:p>
            <a:r>
              <a:rPr lang="en-US" dirty="0" smtClean="0"/>
              <a:t>the basic elements of food security</a:t>
            </a:r>
          </a:p>
          <a:p>
            <a:r>
              <a:rPr lang="en-US" dirty="0" smtClean="0"/>
              <a:t>how a pandemic will impact the food security of communities</a:t>
            </a:r>
          </a:p>
          <a:p>
            <a:r>
              <a:rPr lang="en-US" dirty="0" smtClean="0"/>
              <a:t>measures that can be taken to prevent, alleviate, and respond to many of a pandemic’s negative consequences on food security. </a:t>
            </a:r>
          </a:p>
          <a:p>
            <a:pPr>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pic>
        <p:nvPicPr>
          <p:cNvPr id="4" name="Picture 13" descr="AICOMM_Logo_F"/>
          <p:cNvPicPr>
            <a:picLocks noGrp="1" noChangeAspect="1" noChangeArrowheads="1"/>
          </p:cNvPicPr>
          <p:nvPr>
            <p:ph idx="1"/>
          </p:nvPr>
        </p:nvPicPr>
        <p:blipFill>
          <a:blip r:embed="rId3" cstate="print"/>
          <a:srcRect/>
          <a:stretch>
            <a:fillRect/>
          </a:stretch>
        </p:blipFill>
        <p:spPr bwMode="auto">
          <a:xfrm>
            <a:off x="1143000" y="2362200"/>
            <a:ext cx="6802881" cy="23656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Today’s Objectives: </a:t>
            </a:r>
          </a:p>
        </p:txBody>
      </p:sp>
      <p:sp>
        <p:nvSpPr>
          <p:cNvPr id="5123" name="Rectangle 3"/>
          <p:cNvSpPr>
            <a:spLocks noGrp="1" noChangeArrowheads="1"/>
          </p:cNvSpPr>
          <p:nvPr>
            <p:ph type="body" idx="1"/>
          </p:nvPr>
        </p:nvSpPr>
        <p:spPr/>
        <p:txBody>
          <a:bodyPr/>
          <a:lstStyle/>
          <a:p>
            <a:r>
              <a:rPr lang="en-US" dirty="0" smtClean="0"/>
              <a:t>To provide a thorough introduction to the basic elements of food security</a:t>
            </a:r>
          </a:p>
          <a:p>
            <a:r>
              <a:rPr lang="en-US" dirty="0" smtClean="0"/>
              <a:t>To help key responders understand how a pandemic may impact the food security</a:t>
            </a:r>
          </a:p>
          <a:p>
            <a:r>
              <a:rPr lang="en-US" dirty="0" smtClean="0"/>
              <a:t>To introduce measures that can be taken to prevent, alleviate, and respond to many of a pandemic’s negative consequences on food security. </a:t>
            </a:r>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Food Security? </a:t>
            </a:r>
            <a:endParaRPr lang="en-US" dirty="0"/>
          </a:p>
        </p:txBody>
      </p:sp>
      <p:sp>
        <p:nvSpPr>
          <p:cNvPr id="3" name="Content Placeholder 2"/>
          <p:cNvSpPr>
            <a:spLocks noGrp="1"/>
          </p:cNvSpPr>
          <p:nvPr>
            <p:ph idx="1"/>
          </p:nvPr>
        </p:nvSpPr>
        <p:spPr/>
        <p:txBody>
          <a:bodyPr/>
          <a:lstStyle/>
          <a:p>
            <a:pPr>
              <a:buNone/>
            </a:pPr>
            <a:r>
              <a:rPr lang="en-US" dirty="0" smtClean="0">
                <a:solidFill>
                  <a:schemeClr val="tx1"/>
                </a:solidFill>
              </a:rPr>
              <a:t>Food security depends on 3 main pillars:</a:t>
            </a:r>
          </a:p>
          <a:p>
            <a:endParaRPr lang="en-US" dirty="0"/>
          </a:p>
        </p:txBody>
      </p:sp>
      <p:sp>
        <p:nvSpPr>
          <p:cNvPr id="4" name="Rectangle 3"/>
          <p:cNvSpPr/>
          <p:nvPr/>
        </p:nvSpPr>
        <p:spPr>
          <a:xfrm>
            <a:off x="457200" y="2514600"/>
            <a:ext cx="25146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p:cNvGrpSpPr/>
          <p:nvPr/>
        </p:nvGrpSpPr>
        <p:grpSpPr>
          <a:xfrm>
            <a:off x="3352800" y="2514600"/>
            <a:ext cx="2438400" cy="3737253"/>
            <a:chOff x="3200400" y="2514600"/>
            <a:chExt cx="2438400" cy="3737253"/>
          </a:xfrm>
        </p:grpSpPr>
        <p:sp>
          <p:nvSpPr>
            <p:cNvPr id="6" name="Rectangle 5"/>
            <p:cNvSpPr/>
            <p:nvPr/>
          </p:nvSpPr>
          <p:spPr>
            <a:xfrm>
              <a:off x="3200400" y="2514600"/>
              <a:ext cx="24384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76600" y="2743200"/>
              <a:ext cx="2362200" cy="3508653"/>
            </a:xfrm>
            <a:prstGeom prst="rect">
              <a:avLst/>
            </a:prstGeom>
            <a:noFill/>
          </p:spPr>
          <p:txBody>
            <a:bodyPr wrap="square" rtlCol="0">
              <a:spAutoFit/>
            </a:bodyPr>
            <a:lstStyle/>
            <a:p>
              <a:r>
                <a:rPr lang="en-US" sz="3200" b="1" dirty="0" smtClean="0">
                  <a:effectLst>
                    <a:outerShdw blurRad="38100" dist="38100" dir="2700000" algn="tl">
                      <a:srgbClr val="000000">
                        <a:alpha val="43137"/>
                      </a:srgbClr>
                    </a:outerShdw>
                  </a:effectLst>
                </a:rPr>
                <a:t>Access </a:t>
              </a:r>
            </a:p>
            <a:p>
              <a:r>
                <a:rPr lang="en-US" sz="3200" b="1" dirty="0" smtClean="0">
                  <a:effectLst>
                    <a:outerShdw blurRad="38100" dist="38100" dir="2700000" algn="tl">
                      <a:srgbClr val="000000">
                        <a:alpha val="43137"/>
                      </a:srgbClr>
                    </a:outerShdw>
                  </a:effectLst>
                </a:rPr>
                <a:t>- </a:t>
              </a:r>
              <a:r>
                <a:rPr lang="en-US" sz="2800" dirty="0" smtClean="0"/>
                <a:t>individuals have the resources to obtain available food</a:t>
              </a:r>
              <a:endParaRPr lang="en-US" sz="2400" dirty="0" smtClean="0"/>
            </a:p>
            <a:p>
              <a:endParaRPr lang="en-US" dirty="0"/>
            </a:p>
          </p:txBody>
        </p:sp>
      </p:grpSp>
      <p:sp>
        <p:nvSpPr>
          <p:cNvPr id="8" name="TextBox 7"/>
          <p:cNvSpPr txBox="1"/>
          <p:nvPr/>
        </p:nvSpPr>
        <p:spPr>
          <a:xfrm>
            <a:off x="457200" y="2743200"/>
            <a:ext cx="2362200" cy="1938992"/>
          </a:xfrm>
          <a:prstGeom prst="rect">
            <a:avLst/>
          </a:prstGeom>
          <a:noFill/>
        </p:spPr>
        <p:txBody>
          <a:bodyPr wrap="square" rtlCol="0">
            <a:spAutoFit/>
          </a:bodyPr>
          <a:lstStyle/>
          <a:p>
            <a:pPr>
              <a:buFontTx/>
              <a:buNone/>
              <a:defRPr/>
            </a:pPr>
            <a:r>
              <a:rPr lang="en-US" sz="3200" b="1" dirty="0" smtClean="0">
                <a:effectLst>
                  <a:outerShdw blurRad="38100" dist="38100" dir="2700000" algn="tl">
                    <a:srgbClr val="000000">
                      <a:alpha val="43137"/>
                    </a:srgbClr>
                  </a:outerShdw>
                </a:effectLst>
              </a:rPr>
              <a:t>Availability </a:t>
            </a:r>
            <a:r>
              <a:rPr lang="en-US" sz="3200" b="1" dirty="0" smtClean="0"/>
              <a:t>- </a:t>
            </a:r>
            <a:r>
              <a:rPr lang="en-US" sz="2800" dirty="0"/>
              <a:t>food is physically present. </a:t>
            </a:r>
            <a:endParaRPr lang="en-US" dirty="0"/>
          </a:p>
        </p:txBody>
      </p:sp>
      <p:sp>
        <p:nvSpPr>
          <p:cNvPr id="9" name="Rectangle 8"/>
          <p:cNvSpPr/>
          <p:nvPr/>
        </p:nvSpPr>
        <p:spPr>
          <a:xfrm>
            <a:off x="6248400" y="2514600"/>
            <a:ext cx="24384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None/>
              <a:defRPr/>
            </a:pPr>
            <a:r>
              <a:rPr lang="en-US" sz="3200" b="1" dirty="0" smtClean="0">
                <a:solidFill>
                  <a:schemeClr val="tx1"/>
                </a:solidFill>
                <a:effectLst>
                  <a:outerShdw blurRad="38100" dist="38100" dir="2700000" algn="tl">
                    <a:srgbClr val="000000">
                      <a:alpha val="43137"/>
                    </a:srgbClr>
                  </a:outerShdw>
                </a:effectLst>
                <a:latin typeface="Arial" charset="0"/>
              </a:rPr>
              <a:t>Utilization </a:t>
            </a:r>
            <a:r>
              <a:rPr lang="en-US" sz="3200" b="1" dirty="0">
                <a:solidFill>
                  <a:schemeClr val="tx1"/>
                </a:solidFill>
                <a:effectLst>
                  <a:outerShdw blurRad="38100" dist="38100" dir="2700000" algn="tl">
                    <a:srgbClr val="000000">
                      <a:alpha val="43137"/>
                    </a:srgbClr>
                  </a:outerShdw>
                </a:effectLst>
                <a:latin typeface="Arial" charset="0"/>
              </a:rPr>
              <a:t>- </a:t>
            </a:r>
          </a:p>
          <a:p>
            <a:pPr>
              <a:buFontTx/>
              <a:buNone/>
              <a:defRPr/>
            </a:pPr>
            <a:r>
              <a:rPr lang="en-US" sz="2800" dirty="0">
                <a:solidFill>
                  <a:schemeClr val="tx1"/>
                </a:solidFill>
                <a:latin typeface="Arial" charset="0"/>
              </a:rPr>
              <a:t>the way people’s bodies are able to use the food they eat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9"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8" grpId="0"/>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04800" y="381000"/>
            <a:ext cx="8001000" cy="609600"/>
          </a:xfrm>
        </p:spPr>
        <p:txBody>
          <a:bodyPr>
            <a:normAutofit fontScale="90000"/>
          </a:bodyPr>
          <a:lstStyle/>
          <a:p>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t/>
            </a:r>
            <a:br>
              <a:rPr lang="en-US" dirty="0" smtClean="0"/>
            </a:br>
            <a:r>
              <a:rPr lang="en-US" dirty="0" smtClean="0">
                <a:effectLst>
                  <a:outerShdw blurRad="38100" dist="38100" dir="2700000" algn="tl">
                    <a:srgbClr val="000000">
                      <a:alpha val="43137"/>
                    </a:srgbClr>
                  </a:outerShdw>
                </a:effectLst>
              </a:rPr>
              <a:t> </a:t>
            </a:r>
            <a:r>
              <a:rPr lang="en-US" dirty="0" smtClean="0"/>
              <a:t>First signs that a pandemic is causing a food security problem</a:t>
            </a:r>
          </a:p>
        </p:txBody>
      </p:sp>
      <p:sp>
        <p:nvSpPr>
          <p:cNvPr id="18435" name="Rectangle 1"/>
          <p:cNvSpPr>
            <a:spLocks noChangeArrowheads="1"/>
          </p:cNvSpPr>
          <p:nvPr/>
        </p:nvSpPr>
        <p:spPr bwMode="auto">
          <a:xfrm>
            <a:off x="457200" y="1651037"/>
            <a:ext cx="8229600" cy="3154710"/>
          </a:xfrm>
          <a:prstGeom prst="rect">
            <a:avLst/>
          </a:prstGeom>
          <a:noFill/>
          <a:ln w="9525">
            <a:noFill/>
            <a:miter lim="800000"/>
            <a:headEnd/>
            <a:tailEnd/>
          </a:ln>
        </p:spPr>
        <p:txBody>
          <a:bodyPr wrap="square" tIns="0" bIns="0" anchor="ctr">
            <a:spAutoFit/>
          </a:bodyPr>
          <a:lstStyle/>
          <a:p>
            <a:pPr marL="469900" indent="-469900" eaLnBrk="0" hangingPunct="0">
              <a:spcBef>
                <a:spcPct val="20000"/>
              </a:spcBef>
              <a:spcAft>
                <a:spcPts val="1800"/>
              </a:spcAft>
              <a:buClr>
                <a:srgbClr val="996633"/>
              </a:buClr>
              <a:buFont typeface="Wingdings" pitchFamily="2" charset="2"/>
              <a:buChar char="o"/>
              <a:defRPr/>
            </a:pPr>
            <a:r>
              <a:rPr lang="en-US" sz="3000" dirty="0" smtClean="0">
                <a:latin typeface="+mn-lt"/>
              </a:rPr>
              <a:t>Business and industries that rely on import and export are struggling</a:t>
            </a:r>
            <a:endParaRPr lang="en-US" sz="3000" dirty="0">
              <a:latin typeface="+mn-lt"/>
            </a:endParaRPr>
          </a:p>
          <a:p>
            <a:pPr marL="469900" indent="-469900" eaLnBrk="0" hangingPunct="0">
              <a:spcBef>
                <a:spcPct val="20000"/>
              </a:spcBef>
              <a:spcAft>
                <a:spcPts val="1800"/>
              </a:spcAft>
              <a:buClr>
                <a:srgbClr val="996633"/>
              </a:buClr>
              <a:buFont typeface="Wingdings" pitchFamily="2" charset="2"/>
              <a:buChar char="o"/>
              <a:defRPr/>
            </a:pPr>
            <a:r>
              <a:rPr lang="en-US" sz="3000" dirty="0" smtClean="0">
                <a:latin typeface="+mn-lt"/>
              </a:rPr>
              <a:t>Food supplies are hard to get locally</a:t>
            </a:r>
            <a:endParaRPr lang="en-US" sz="3000" dirty="0">
              <a:latin typeface="+mn-lt"/>
            </a:endParaRPr>
          </a:p>
          <a:p>
            <a:pPr marL="469900" indent="-469900" eaLnBrk="0" hangingPunct="0">
              <a:spcBef>
                <a:spcPct val="20000"/>
              </a:spcBef>
              <a:spcAft>
                <a:spcPts val="1800"/>
              </a:spcAft>
              <a:buClr>
                <a:srgbClr val="996633"/>
              </a:buClr>
              <a:buFont typeface="Wingdings" pitchFamily="2" charset="2"/>
              <a:buChar char="o"/>
              <a:defRPr/>
            </a:pPr>
            <a:r>
              <a:rPr lang="en-US" sz="3000" dirty="0" smtClean="0">
                <a:latin typeface="+mn-lt"/>
              </a:rPr>
              <a:t>Economic activities are disrupted</a:t>
            </a:r>
            <a:endParaRPr lang="en-US" sz="3000" dirty="0">
              <a:latin typeface="+mn-lt"/>
            </a:endParaRPr>
          </a:p>
          <a:p>
            <a:pPr>
              <a:defRPr/>
            </a:pPr>
            <a:endParaRPr lang="en-US" sz="28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normAutofit fontScale="90000"/>
          </a:bodyPr>
          <a:lstStyle/>
          <a:p>
            <a:r>
              <a:rPr lang="en-US" dirty="0" smtClean="0">
                <a:solidFill>
                  <a:schemeClr val="tx1"/>
                </a:solidFill>
              </a:rPr>
              <a:t/>
            </a:r>
            <a:br>
              <a:rPr lang="en-US" dirty="0" smtClean="0">
                <a:solidFill>
                  <a:schemeClr val="tx1"/>
                </a:solidFill>
              </a:rPr>
            </a:br>
            <a:r>
              <a:rPr lang="en-US" dirty="0" smtClean="0">
                <a:solidFill>
                  <a:schemeClr val="tx1"/>
                </a:solidFill>
              </a:rPr>
              <a:t> Why key responders need to prepare now…</a:t>
            </a:r>
            <a:endParaRPr lang="en-US" dirty="0" smtClean="0"/>
          </a:p>
        </p:txBody>
      </p:sp>
      <p:sp>
        <p:nvSpPr>
          <p:cNvPr id="51203" name="Content Placeholder 2"/>
          <p:cNvSpPr>
            <a:spLocks noGrp="1"/>
          </p:cNvSpPr>
          <p:nvPr>
            <p:ph idx="1"/>
          </p:nvPr>
        </p:nvSpPr>
        <p:spPr/>
        <p:txBody>
          <a:bodyPr>
            <a:normAutofit lnSpcReduction="10000"/>
          </a:bodyPr>
          <a:lstStyle/>
          <a:p>
            <a:r>
              <a:rPr lang="en-US" dirty="0" smtClean="0"/>
              <a:t>By the time we notice food shortages it will be too late to produce more food locally or to obtain food aid in time.</a:t>
            </a:r>
          </a:p>
          <a:p>
            <a:r>
              <a:rPr lang="en-US" dirty="0" smtClean="0"/>
              <a:t>Acquiring food for communities will be difficult if transportation systems break down.</a:t>
            </a:r>
          </a:p>
          <a:p>
            <a:r>
              <a:rPr lang="en-US" dirty="0" smtClean="0"/>
              <a:t>Purchasing and stockpiling food to get through a 6-12 week pandemic wave may become very expensive as food prices rise.</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533400"/>
            <a:ext cx="8229600" cy="914400"/>
          </a:xfrm>
        </p:spPr>
        <p:txBody>
          <a:bodyPr>
            <a:normAutofit fontScale="90000"/>
          </a:bodyPr>
          <a:lstStyle/>
          <a:p>
            <a:r>
              <a:rPr lang="en-US" dirty="0" smtClean="0">
                <a:solidFill>
                  <a:schemeClr val="tx1"/>
                </a:solidFill>
              </a:rPr>
              <a:t>What must key responders do to protect the three pillars of food security in a pandemic? </a:t>
            </a:r>
            <a:br>
              <a:rPr lang="en-US" dirty="0" smtClean="0">
                <a:solidFill>
                  <a:schemeClr val="tx1"/>
                </a:solidFill>
              </a:rPr>
            </a:br>
            <a:endParaRPr lang="en-US" dirty="0" smtClean="0"/>
          </a:p>
        </p:txBody>
      </p:sp>
      <p:sp>
        <p:nvSpPr>
          <p:cNvPr id="3" name="Content Placeholder 2"/>
          <p:cNvSpPr>
            <a:spLocks noGrp="1"/>
          </p:cNvSpPr>
          <p:nvPr>
            <p:ph idx="1"/>
          </p:nvPr>
        </p:nvSpPr>
        <p:spPr>
          <a:xfrm>
            <a:off x="685800" y="1676400"/>
            <a:ext cx="7772400" cy="4648200"/>
          </a:xfrm>
        </p:spPr>
        <p:txBody>
          <a:bodyPr>
            <a:normAutofit/>
          </a:bodyPr>
          <a:lstStyle/>
          <a:p>
            <a:pPr>
              <a:buFontTx/>
              <a:buNone/>
            </a:pPr>
            <a:r>
              <a:rPr lang="en-US" b="1" dirty="0" smtClean="0"/>
              <a:t>availability</a:t>
            </a:r>
            <a:r>
              <a:rPr lang="en-US" dirty="0" smtClean="0"/>
              <a:t>  - </a:t>
            </a:r>
            <a:r>
              <a:rPr lang="en-US" sz="2600" dirty="0" smtClean="0"/>
              <a:t>secure essential food stocks during successive waves of up to 6-12 weeks</a:t>
            </a:r>
            <a:endParaRPr lang="en-US" dirty="0" smtClean="0"/>
          </a:p>
          <a:p>
            <a:pPr>
              <a:buFontTx/>
              <a:buNone/>
            </a:pPr>
            <a:r>
              <a:rPr lang="en-US" b="1" dirty="0" smtClean="0"/>
              <a:t>access</a:t>
            </a:r>
            <a:r>
              <a:rPr lang="en-US" dirty="0" smtClean="0"/>
              <a:t>  - </a:t>
            </a:r>
            <a:r>
              <a:rPr lang="en-US" sz="2600" dirty="0" smtClean="0"/>
              <a:t>ensure that everyone, especially the most vulnerable individuals, can obtain food </a:t>
            </a:r>
            <a:endParaRPr lang="en-US" dirty="0" smtClean="0"/>
          </a:p>
          <a:p>
            <a:pPr>
              <a:buFontTx/>
              <a:buNone/>
            </a:pPr>
            <a:r>
              <a:rPr lang="en-US" b="1" dirty="0" smtClean="0"/>
              <a:t>utilization</a:t>
            </a:r>
            <a:r>
              <a:rPr lang="en-US" dirty="0" smtClean="0"/>
              <a:t> - </a:t>
            </a:r>
            <a:r>
              <a:rPr lang="en-US" sz="2600" dirty="0" smtClean="0"/>
              <a:t>educate the public about proper nutrition, safe food &amp; water storage, and the need for increased hygiene</a:t>
            </a:r>
          </a:p>
          <a:p>
            <a:pPr>
              <a:buFontTx/>
              <a:buNone/>
            </a:pPr>
            <a:r>
              <a:rPr lang="en-US" sz="2400" dirty="0" smtClean="0">
                <a:solidFill>
                  <a:schemeClr val="tx1"/>
                </a:solidFill>
                <a:latin typeface="+mn-lt"/>
                <a:ea typeface="+mn-ea"/>
                <a:cs typeface="+mn-cs"/>
              </a:rPr>
              <a:t>	- </a:t>
            </a:r>
            <a:r>
              <a:rPr lang="en-US" sz="2600" dirty="0" smtClean="0"/>
              <a:t>work with other stakeholders to reduce malnutrition and other debilitating diseases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smtClean="0">
                <a:solidFill>
                  <a:schemeClr val="tx1"/>
                </a:solidFill>
              </a:rPr>
              <a:t> Food Availability </a:t>
            </a:r>
          </a:p>
        </p:txBody>
      </p:sp>
      <p:sp>
        <p:nvSpPr>
          <p:cNvPr id="3" name="Content Placeholder 2"/>
          <p:cNvSpPr>
            <a:spLocks noGrp="1"/>
          </p:cNvSpPr>
          <p:nvPr>
            <p:ph idx="1"/>
          </p:nvPr>
        </p:nvSpPr>
        <p:spPr>
          <a:xfrm>
            <a:off x="566738" y="1752600"/>
            <a:ext cx="8348662" cy="4724400"/>
          </a:xfrm>
        </p:spPr>
        <p:txBody>
          <a:bodyPr>
            <a:normAutofit fontScale="77500" lnSpcReduction="20000"/>
          </a:bodyPr>
          <a:lstStyle/>
          <a:p>
            <a:pPr>
              <a:buFontTx/>
              <a:buNone/>
            </a:pPr>
            <a:r>
              <a:rPr lang="en-US" dirty="0" smtClean="0"/>
              <a:t>What could cause </a:t>
            </a:r>
            <a:r>
              <a:rPr lang="en-US" b="1" i="1" dirty="0" smtClean="0">
                <a:solidFill>
                  <a:srgbClr val="C00000"/>
                </a:solidFill>
              </a:rPr>
              <a:t>availability</a:t>
            </a:r>
            <a:r>
              <a:rPr lang="en-US" dirty="0" smtClean="0"/>
              <a:t> problems in the first few weeks? </a:t>
            </a:r>
          </a:p>
          <a:p>
            <a:r>
              <a:rPr lang="en-US" dirty="0" smtClean="0"/>
              <a:t>Disrupted transportation systems</a:t>
            </a:r>
          </a:p>
          <a:p>
            <a:r>
              <a:rPr lang="en-US" dirty="0" smtClean="0"/>
              <a:t>Insufficient food supplies to begin with, due to:</a:t>
            </a:r>
          </a:p>
          <a:p>
            <a:pPr lvl="1"/>
            <a:r>
              <a:rPr lang="en-US" dirty="0" smtClean="0"/>
              <a:t>Limited home food production/ processing</a:t>
            </a:r>
          </a:p>
          <a:p>
            <a:pPr lvl="1"/>
            <a:r>
              <a:rPr lang="en-US" dirty="0" smtClean="0"/>
              <a:t>Small harvests due to drought, flooding, etc.</a:t>
            </a:r>
          </a:p>
          <a:p>
            <a:pPr lvl="1"/>
            <a:r>
              <a:rPr lang="en-US" dirty="0" smtClean="0"/>
              <a:t>Majority of locally produced food is exported </a:t>
            </a:r>
          </a:p>
          <a:p>
            <a:pPr>
              <a:buFontTx/>
              <a:buNone/>
            </a:pPr>
            <a:endParaRPr lang="en-US" dirty="0" smtClean="0"/>
          </a:p>
          <a:p>
            <a:pPr>
              <a:buFontTx/>
              <a:buNone/>
            </a:pPr>
            <a:r>
              <a:rPr lang="en-US" dirty="0" smtClean="0"/>
              <a:t>What could add to these </a:t>
            </a:r>
            <a:r>
              <a:rPr lang="en-US" b="1" i="1" dirty="0" smtClean="0">
                <a:solidFill>
                  <a:srgbClr val="C00000"/>
                </a:solidFill>
              </a:rPr>
              <a:t>availability</a:t>
            </a:r>
            <a:r>
              <a:rPr lang="en-US" b="1" dirty="0" smtClean="0">
                <a:solidFill>
                  <a:srgbClr val="C00000"/>
                </a:solidFill>
              </a:rPr>
              <a:t> </a:t>
            </a:r>
            <a:r>
              <a:rPr lang="en-US" dirty="0" smtClean="0"/>
              <a:t>problems as the pandemic progresses? </a:t>
            </a:r>
          </a:p>
          <a:p>
            <a:r>
              <a:rPr lang="en-US" dirty="0" smtClean="0"/>
              <a:t>Less local food production and smaller harvests due to sickness </a:t>
            </a:r>
          </a:p>
          <a:p>
            <a:r>
              <a:rPr lang="en-US" dirty="0" smtClean="0"/>
              <a:t>Food spoils due to improper storage/ power outages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fontScale="90000"/>
          </a:bodyPr>
          <a:lstStyle/>
          <a:p>
            <a:r>
              <a:rPr lang="en-US" smtClean="0"/>
              <a:t>What can we do to ensure food is </a:t>
            </a:r>
            <a:r>
              <a:rPr lang="en-US" smtClean="0">
                <a:solidFill>
                  <a:srgbClr val="C00000"/>
                </a:solidFill>
              </a:rPr>
              <a:t>available</a:t>
            </a:r>
            <a:r>
              <a:rPr lang="en-US" smtClean="0"/>
              <a:t>? </a:t>
            </a:r>
          </a:p>
        </p:txBody>
      </p:sp>
      <p:sp>
        <p:nvSpPr>
          <p:cNvPr id="3" name="Content Placeholder 2"/>
          <p:cNvSpPr>
            <a:spLocks noGrp="1"/>
          </p:cNvSpPr>
          <p:nvPr>
            <p:ph idx="1"/>
          </p:nvPr>
        </p:nvSpPr>
        <p:spPr/>
        <p:txBody>
          <a:bodyPr/>
          <a:lstStyle/>
          <a:p>
            <a:pPr lvl="0">
              <a:defRPr/>
            </a:pPr>
            <a:r>
              <a:rPr lang="en-US" dirty="0" smtClean="0">
                <a:solidFill>
                  <a:schemeClr val="tx1"/>
                </a:solidFill>
                <a:latin typeface="+mn-lt"/>
                <a:ea typeface="+mn-ea"/>
                <a:cs typeface="+mn-cs"/>
              </a:rPr>
              <a:t>Educate the public about the critical need to prepare for HH food shortages</a:t>
            </a:r>
          </a:p>
          <a:p>
            <a:pPr lvl="0">
              <a:defRPr/>
            </a:pPr>
            <a:r>
              <a:rPr lang="en-US" dirty="0" smtClean="0"/>
              <a:t>Increase HH and community food production </a:t>
            </a:r>
            <a:endParaRPr lang="en-US" dirty="0" smtClean="0">
              <a:solidFill>
                <a:schemeClr val="tx1"/>
              </a:solidFill>
              <a:latin typeface="+mn-lt"/>
              <a:ea typeface="+mn-ea"/>
              <a:cs typeface="+mn-cs"/>
            </a:endParaRPr>
          </a:p>
          <a:p>
            <a:pPr lvl="0"/>
            <a:r>
              <a:rPr lang="en-US" dirty="0" smtClean="0">
                <a:solidFill>
                  <a:schemeClr val="tx1"/>
                </a:solidFill>
                <a:latin typeface="+mn-lt"/>
                <a:ea typeface="+mn-ea"/>
                <a:cs typeface="+mn-cs"/>
              </a:rPr>
              <a:t>Transport and stockpile foods for emergency distribution </a:t>
            </a:r>
          </a:p>
          <a:p>
            <a:pPr>
              <a:defRPr/>
            </a:pPr>
            <a:r>
              <a:rPr lang="en-US" dirty="0" smtClean="0"/>
              <a:t>Discourage hoarding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sz="3200" smtClean="0"/>
              <a:t>Food Access</a:t>
            </a:r>
          </a:p>
        </p:txBody>
      </p:sp>
      <p:sp>
        <p:nvSpPr>
          <p:cNvPr id="3" name="Content Placeholder 2"/>
          <p:cNvSpPr>
            <a:spLocks noGrp="1"/>
          </p:cNvSpPr>
          <p:nvPr>
            <p:ph idx="1"/>
          </p:nvPr>
        </p:nvSpPr>
        <p:spPr>
          <a:xfrm>
            <a:off x="566738" y="1371600"/>
            <a:ext cx="8043862" cy="5029200"/>
          </a:xfrm>
        </p:spPr>
        <p:txBody>
          <a:bodyPr>
            <a:normAutofit lnSpcReduction="10000"/>
          </a:bodyPr>
          <a:lstStyle/>
          <a:p>
            <a:pPr>
              <a:buFontTx/>
              <a:buNone/>
            </a:pPr>
            <a:r>
              <a:rPr lang="en-US" dirty="0" smtClean="0"/>
              <a:t>What might prevent </a:t>
            </a:r>
            <a:r>
              <a:rPr lang="en-US" b="1" i="1" dirty="0" smtClean="0">
                <a:solidFill>
                  <a:srgbClr val="C00000"/>
                </a:solidFill>
              </a:rPr>
              <a:t>access</a:t>
            </a:r>
            <a:r>
              <a:rPr lang="en-US" dirty="0" smtClean="0">
                <a:solidFill>
                  <a:srgbClr val="C00000"/>
                </a:solidFill>
              </a:rPr>
              <a:t> </a:t>
            </a:r>
            <a:r>
              <a:rPr lang="en-US" dirty="0" smtClean="0"/>
              <a:t> during a pandemic ? </a:t>
            </a:r>
          </a:p>
          <a:p>
            <a:r>
              <a:rPr lang="en-US" dirty="0" smtClean="0"/>
              <a:t>Reduced income </a:t>
            </a:r>
          </a:p>
          <a:p>
            <a:pPr lvl="2"/>
            <a:r>
              <a:rPr lang="en-US" dirty="0" smtClean="0"/>
              <a:t>Illness, disrupted transportation </a:t>
            </a:r>
          </a:p>
          <a:p>
            <a:r>
              <a:rPr lang="en-US" dirty="0" smtClean="0"/>
              <a:t>Increased prices </a:t>
            </a:r>
          </a:p>
          <a:p>
            <a:r>
              <a:rPr lang="en-US" dirty="0" smtClean="0"/>
              <a:t>Hoarding</a:t>
            </a:r>
          </a:p>
          <a:p>
            <a:r>
              <a:rPr lang="en-US" dirty="0" smtClean="0"/>
              <a:t>Homebound caring for the ill </a:t>
            </a:r>
          </a:p>
          <a:p>
            <a:r>
              <a:rPr lang="en-US" dirty="0" smtClean="0"/>
              <a:t>Merchant speculation</a:t>
            </a:r>
          </a:p>
          <a:p>
            <a:r>
              <a:rPr lang="en-US" dirty="0" smtClean="0"/>
              <a:t>Social distancing measures </a:t>
            </a:r>
          </a:p>
          <a:p>
            <a:r>
              <a:rPr lang="en-US" dirty="0" smtClean="0"/>
              <a:t>Closed shops – shopkeeper fear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SAID_no_header">
  <a:themeElements>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AID_no_head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AID_no_head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AID_no_head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AID_no_head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AID_no_head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AID_no_head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AID_no_head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AID_no_head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AID_no_head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AID_no_head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AID_no_head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AID_no_head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AID_no_head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2493</Words>
  <Application>Microsoft Office PowerPoint</Application>
  <PresentationFormat>On-screen Show (4:3)</PresentationFormat>
  <Paragraphs>236</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Profile</vt:lpstr>
      <vt:lpstr>USAID_no_header</vt:lpstr>
      <vt:lpstr>Session 1:</vt:lpstr>
      <vt:lpstr>Today’s Objectives: </vt:lpstr>
      <vt:lpstr>What is Food Security? </vt:lpstr>
      <vt:lpstr>   First signs that a pandemic is causing a food security problem</vt:lpstr>
      <vt:lpstr>  Why key responders need to prepare now…</vt:lpstr>
      <vt:lpstr>What must key responders do to protect the three pillars of food security in a pandemic?  </vt:lpstr>
      <vt:lpstr> Food Availability </vt:lpstr>
      <vt:lpstr>What can we do to ensure food is available? </vt:lpstr>
      <vt:lpstr>Food Access</vt:lpstr>
      <vt:lpstr>What can we do to reduce food access problems? </vt:lpstr>
      <vt:lpstr>Food Utilization </vt:lpstr>
      <vt:lpstr>What can we do to reduce food utilization problems? </vt:lpstr>
      <vt:lpstr> Food Security is a Multi-sectoral Challenge</vt:lpstr>
      <vt:lpstr>Slide 14</vt:lpstr>
      <vt:lpstr>Summary</vt:lpstr>
      <vt:lpstr>Thank You </vt:lpstr>
    </vt:vector>
  </TitlesOfParts>
  <Company>aed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FS in a Pandemic</dc:title>
  <dc:creator>Laurie Starr - TANGO International</dc:creator>
  <cp:lastModifiedBy>Laurie </cp:lastModifiedBy>
  <cp:revision>95</cp:revision>
  <dcterms:created xsi:type="dcterms:W3CDTF">2007-12-03T14:07:51Z</dcterms:created>
  <dcterms:modified xsi:type="dcterms:W3CDTF">2009-10-14T18:42:52Z</dcterms:modified>
</cp:coreProperties>
</file>