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notesMasterIdLst>
    <p:notesMasterId r:id="rId14"/>
  </p:notesMasterIdLst>
  <p:handoutMasterIdLst>
    <p:handoutMasterId r:id="rId15"/>
  </p:handoutMasterIdLst>
  <p:sldIdLst>
    <p:sldId id="256" r:id="rId3"/>
    <p:sldId id="259" r:id="rId4"/>
    <p:sldId id="260" r:id="rId5"/>
    <p:sldId id="261" r:id="rId6"/>
    <p:sldId id="262" r:id="rId7"/>
    <p:sldId id="263" r:id="rId8"/>
    <p:sldId id="266" r:id="rId9"/>
    <p:sldId id="269" r:id="rId10"/>
    <p:sldId id="267" r:id="rId11"/>
    <p:sldId id="270" r:id="rId12"/>
    <p:sldId id="258" r:id="rId13"/>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3366FF"/>
    <a:srgbClr val="996633"/>
    <a:srgbClr val="33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5620"/>
    <p:restoredTop sz="60862" autoAdjust="0"/>
  </p:normalViewPr>
  <p:slideViewPr>
    <p:cSldViewPr>
      <p:cViewPr>
        <p:scale>
          <a:sx n="75" d="100"/>
          <a:sy n="75" d="100"/>
        </p:scale>
        <p:origin x="-366" y="-48"/>
      </p:cViewPr>
      <p:guideLst>
        <p:guide orient="horz" pos="2160"/>
        <p:guide pos="2880"/>
      </p:guideLst>
    </p:cSldViewPr>
  </p:slideViewPr>
  <p:notesTextViewPr>
    <p:cViewPr>
      <p:scale>
        <a:sx n="100" d="100"/>
        <a:sy n="100" d="100"/>
      </p:scale>
      <p:origin x="0" y="0"/>
    </p:cViewPr>
  </p:notesTextViewPr>
  <p:notesViewPr>
    <p:cSldViewPr>
      <p:cViewPr varScale="1">
        <p:scale>
          <a:sx n="41" d="100"/>
          <a:sy n="41" d="100"/>
        </p:scale>
        <p:origin x="-2142" y="-114"/>
      </p:cViewPr>
      <p:guideLst>
        <p:guide orient="horz" pos="2928"/>
        <p:guide pos="216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FB4B1C4B-C482-4B4E-9E06-1CDDA53D4237}" type="datetimeFigureOut">
              <a:rPr lang="en-US" smtClean="0"/>
              <a:pPr/>
              <a:t>10/14/2009</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A6E14549-DD89-4633-BDCD-F509F75AD092}" type="slidenum">
              <a:rPr lang="en-US" smtClean="0"/>
              <a:pPr/>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defRPr sz="1200" smtClean="0"/>
            </a:lvl1pPr>
          </a:lstStyle>
          <a:p>
            <a:pPr>
              <a:defRPr/>
            </a:pPr>
            <a:endParaRPr lang="en-US"/>
          </a:p>
        </p:txBody>
      </p:sp>
      <p:sp>
        <p:nvSpPr>
          <p:cNvPr id="7171" name="Rectangle 3"/>
          <p:cNvSpPr>
            <a:spLocks noGrp="1" noChangeArrowheads="1"/>
          </p:cNvSpPr>
          <p:nvPr>
            <p:ph type="dt" idx="1"/>
          </p:nvPr>
        </p:nvSpPr>
        <p:spPr bwMode="auto">
          <a:xfrm>
            <a:off x="3898102"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a:defRPr sz="1200" smtClean="0"/>
            </a:lvl1pPr>
          </a:lstStyle>
          <a:p>
            <a:pPr>
              <a:defRPr/>
            </a:pPr>
            <a:endParaRPr lang="en-US"/>
          </a:p>
        </p:txBody>
      </p:sp>
      <p:sp>
        <p:nvSpPr>
          <p:cNvPr id="6148"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8182" y="4415790"/>
            <a:ext cx="5505450" cy="418338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829967"/>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defRPr sz="1200" smtClean="0"/>
            </a:lvl1pPr>
          </a:lstStyle>
          <a:p>
            <a:pPr>
              <a:defRPr/>
            </a:pPr>
            <a:endParaRPr lang="en-US"/>
          </a:p>
        </p:txBody>
      </p:sp>
      <p:sp>
        <p:nvSpPr>
          <p:cNvPr id="7175" name="Rectangle 7"/>
          <p:cNvSpPr>
            <a:spLocks noGrp="1" noChangeArrowheads="1"/>
          </p:cNvSpPr>
          <p:nvPr>
            <p:ph type="sldNum" sz="quarter" idx="5"/>
          </p:nvPr>
        </p:nvSpPr>
        <p:spPr bwMode="auto">
          <a:xfrm>
            <a:off x="3898102" y="8829967"/>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a:defRPr sz="1200" smtClean="0"/>
            </a:lvl1pPr>
          </a:lstStyle>
          <a:p>
            <a:pPr>
              <a:defRPr/>
            </a:pPr>
            <a:fld id="{30D815A9-D047-4146-A71C-ACFCD0C330E1}" type="slidenum">
              <a:rPr lang="en-US"/>
              <a:pPr>
                <a:defRPr/>
              </a:pPr>
              <a:t>‹#›</a:t>
            </a:fld>
            <a:endParaRPr 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876C33EB-9F80-4A5C-B9DB-0C6F6AEA4642}" type="slidenum">
              <a:rPr lang="en-US"/>
              <a:pPr/>
              <a:t>1</a:t>
            </a:fld>
            <a:endParaRPr 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xfrm>
            <a:off x="688182" y="4415790"/>
            <a:ext cx="5505450" cy="2899410"/>
          </a:xfrm>
          <a:noFill/>
          <a:ln/>
        </p:spPr>
        <p:txBody>
          <a:bodyPr/>
          <a:lstStyle/>
          <a:p>
            <a:pPr eaLnBrk="1" hangingPunct="1"/>
            <a:r>
              <a:rPr lang="en-US" i="1" dirty="0" smtClean="0"/>
              <a:t>Before facilitating this session, confirm that each participant has a laptop and a copy of the Excel tool </a:t>
            </a:r>
            <a:r>
              <a:rPr lang="en-US" b="1" i="1" dirty="0" smtClean="0"/>
              <a:t>Classification of Food Security Risk Locations. </a:t>
            </a:r>
          </a:p>
          <a:p>
            <a:pPr eaLnBrk="1" hangingPunct="1"/>
            <a:endParaRPr lang="en-US" b="1" i="1" dirty="0" smtClean="0"/>
          </a:p>
          <a:p>
            <a:pPr eaLnBrk="1" hangingPunct="1"/>
            <a:r>
              <a:rPr lang="en-US" b="0" i="1" dirty="0" smtClean="0"/>
              <a:t>If possible, provide each participant with a blank map</a:t>
            </a:r>
            <a:r>
              <a:rPr lang="en-US" b="0" i="1" baseline="0" dirty="0" smtClean="0"/>
              <a:t> </a:t>
            </a:r>
            <a:r>
              <a:rPr lang="en-US" b="0" i="1" dirty="0" smtClean="0"/>
              <a:t>which</a:t>
            </a:r>
            <a:r>
              <a:rPr lang="en-US" b="0" i="1" baseline="0" dirty="0" smtClean="0"/>
              <a:t> outlines the geographical subdivisions</a:t>
            </a:r>
            <a:r>
              <a:rPr lang="en-US" b="0" i="1" dirty="0" smtClean="0"/>
              <a:t> of the</a:t>
            </a:r>
            <a:r>
              <a:rPr lang="en-US" b="0" i="1" baseline="0" dirty="0" smtClean="0"/>
              <a:t> region you are working in, or the regions that the participants will be working in. Sample blank maps are provided in the Session 2 folder. </a:t>
            </a:r>
            <a:endParaRPr lang="en-US" b="0" i="1" dirty="0" smtClean="0"/>
          </a:p>
          <a:p>
            <a:pPr eaLnBrk="1" hangingPunct="1"/>
            <a:endParaRPr lang="en-US" b="1" i="1" dirty="0" smtClean="0"/>
          </a:p>
          <a:p>
            <a:pPr eaLnBrk="1" hangingPunct="1"/>
            <a:r>
              <a:rPr lang="en-US" b="0" i="1" baseline="0" dirty="0" smtClean="0"/>
              <a:t>This is a hands-on training session.  As you explain how to use this tool, participants will simultaneously be entering mock data and using the tool.   </a:t>
            </a:r>
          </a:p>
          <a:p>
            <a:pPr eaLnBrk="1" hangingPunct="1"/>
            <a:endParaRPr lang="en-US" b="0" i="0" dirty="0" smtClean="0"/>
          </a:p>
          <a:p>
            <a:pPr eaLnBrk="1" hangingPunct="1"/>
            <a:r>
              <a:rPr lang="en-US" i="1" dirty="0" smtClean="0"/>
              <a:t>Keep this slide on screen while people arrive and settle in for the session.</a:t>
            </a:r>
          </a:p>
          <a:p>
            <a:pPr eaLnBrk="1" hangingPunct="1"/>
            <a:endParaRPr lang="en-US" b="1" dirty="0" smtClean="0"/>
          </a:p>
          <a:p>
            <a:pPr eaLnBrk="1" hangingPunct="1"/>
            <a:endParaRPr lang="en-US" dirty="0" smtClean="0"/>
          </a:p>
        </p:txBody>
      </p:sp>
      <p:sp>
        <p:nvSpPr>
          <p:cNvPr id="6" name="Footer Placeholder 4"/>
          <p:cNvSpPr>
            <a:spLocks noGrp="1"/>
          </p:cNvSpPr>
          <p:nvPr>
            <p:ph type="ftr" sz="quarter" idx="10"/>
          </p:nvPr>
        </p:nvSpPr>
        <p:spPr>
          <a:xfrm>
            <a:off x="317500" y="8229600"/>
            <a:ext cx="6248400" cy="693738"/>
          </a:xfrm>
        </p:spPr>
        <p:txBody>
          <a:bodyPr/>
          <a:lstStyle/>
          <a:p>
            <a:pPr>
              <a:defRPr/>
            </a:pPr>
            <a:r>
              <a:rPr lang="en-US" dirty="0" smtClean="0"/>
              <a:t>Session 2 Facilitation Guide: Classification of Food Security Risk Locations</a:t>
            </a:r>
          </a:p>
          <a:p>
            <a:pPr>
              <a:defRPr/>
            </a:pPr>
            <a:r>
              <a:rPr lang="en-US" b="1" dirty="0" smtClean="0"/>
              <a:t>Prepared </a:t>
            </a:r>
            <a:r>
              <a:rPr lang="en-US" b="1" dirty="0"/>
              <a:t>for AI.COMM by Tango International</a:t>
            </a:r>
            <a:endParaRPr lang="en-US" b="1" i="1" dirty="0"/>
          </a:p>
          <a:p>
            <a:pPr>
              <a:defRPr/>
            </a:pP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8182" y="4260850"/>
            <a:ext cx="5505450" cy="4338320"/>
          </a:xfrm>
        </p:spPr>
        <p:txBody>
          <a:bodyPr>
            <a:normAutofit fontScale="47500" lnSpcReduction="20000"/>
          </a:bodyPr>
          <a:lstStyle/>
          <a:p>
            <a:r>
              <a:rPr lang="en-US" sz="1800" b="1" i="1" dirty="0" smtClean="0"/>
              <a:t>Facilitator’s Note: </a:t>
            </a:r>
            <a:r>
              <a:rPr lang="en-US" sz="1800" i="1" dirty="0" smtClean="0"/>
              <a:t> Have participants click on the button on the top right of whichever page they are on. Make sure that everyone in the group sees this image on their screen before continuing. </a:t>
            </a:r>
          </a:p>
          <a:p>
            <a:endParaRPr lang="en-US" sz="1800" i="1" dirty="0" smtClean="0"/>
          </a:p>
          <a:p>
            <a:pPr>
              <a:defRPr/>
            </a:pPr>
            <a:r>
              <a:rPr lang="en-US" sz="2900" b="1" i="1" dirty="0" smtClean="0">
                <a:sym typeface="Wingdings"/>
              </a:rPr>
              <a:t> </a:t>
            </a:r>
            <a:r>
              <a:rPr lang="en-US" sz="1800" b="1" i="1" dirty="0" smtClean="0"/>
              <a:t>Stress this point: </a:t>
            </a:r>
            <a:r>
              <a:rPr lang="en-US" sz="1800" dirty="0" smtClean="0"/>
              <a:t>Examining the level of risk assigned to each risk factor will help you to understand how each of the indicators (the questions from the information entry page) contributes to the overall risk of food and livelihood insecurity during a pandemic. </a:t>
            </a:r>
          </a:p>
          <a:p>
            <a:endParaRPr lang="en-US" b="1" i="1" dirty="0" smtClean="0"/>
          </a:p>
          <a:p>
            <a:r>
              <a:rPr lang="en-US" sz="1800" dirty="0" smtClean="0"/>
              <a:t>When a target area is assigned a risk value of three for a particular indicator, this suggests that this area is characterized by high risk for that indicator. If a target area is assigned a risk value of one, this suggests that this area is characterized by relatively low risk for that indicator.  </a:t>
            </a:r>
          </a:p>
          <a:p>
            <a:endParaRPr lang="en-US" sz="1800" dirty="0" smtClean="0"/>
          </a:p>
          <a:p>
            <a:r>
              <a:rPr lang="en-US" sz="1800" dirty="0" smtClean="0"/>
              <a:t>The risk factor results help you to understand the main contributors to an area’s overall level of risk. The example on the screen shows us that this risk indicator for % of HH with access to clean, drinkable water is lower for the community of Santa Maria, than it is for the community of Santa Teresa. </a:t>
            </a:r>
          </a:p>
          <a:p>
            <a:endParaRPr lang="en-US" sz="1800" dirty="0" smtClean="0"/>
          </a:p>
          <a:p>
            <a:r>
              <a:rPr lang="en-US" sz="1800" dirty="0" smtClean="0"/>
              <a:t>This information helps you determine what types of preparedness and response activities might help lower the risk classification most quickly and what type of activities might not be appropriate for this area. </a:t>
            </a:r>
          </a:p>
          <a:p>
            <a:r>
              <a:rPr lang="en-US" sz="1800" dirty="0" smtClean="0"/>
              <a:t> </a:t>
            </a:r>
          </a:p>
          <a:p>
            <a:r>
              <a:rPr lang="en-US" sz="1900" dirty="0" smtClean="0"/>
              <a:t>Looking at the sample Risk Factor page on the screen, we see that the target areas of both Santa Maria and Santa Teresa are classified as high risk (Level 3) for the following indicators:  % of HHs needing public transportation to get to work, and % of HHs whose main source of income is wage labor.  The community of Santa Teresa is additionally at high risk due to the % of the population that are food insecure (caloric deficit). </a:t>
            </a:r>
          </a:p>
          <a:p>
            <a:endParaRPr lang="en-US" sz="1900" dirty="0" smtClean="0"/>
          </a:p>
          <a:p>
            <a:r>
              <a:rPr lang="en-US" sz="1900" dirty="0" smtClean="0"/>
              <a:t>If the impact of the pandemic causes severe disruptions in transportation  and economic systems, many people in these communities could experience a sharp decrease in their income, making it difficult for them to purchase food. Preparedness activities that provide information and/or resources about how to prepare for food shortages before the pandemic virus arrives, could help many in this population to protect their own food security during a pandemic. </a:t>
            </a:r>
          </a:p>
          <a:p>
            <a:endParaRPr lang="en-US" sz="1900" dirty="0" smtClean="0"/>
          </a:p>
          <a:p>
            <a:r>
              <a:rPr lang="en-US" sz="1900" dirty="0" smtClean="0"/>
              <a:t>Because people are already food insecure in the community of Santa Teresa, emergency food distribution will probably be a necessary response activity during a pandemic. </a:t>
            </a:r>
          </a:p>
          <a:p>
            <a:endParaRPr lang="en-US" dirty="0"/>
          </a:p>
        </p:txBody>
      </p:sp>
      <p:sp>
        <p:nvSpPr>
          <p:cNvPr id="4" name="Slide Number Placeholder 3"/>
          <p:cNvSpPr>
            <a:spLocks noGrp="1"/>
          </p:cNvSpPr>
          <p:nvPr>
            <p:ph type="sldNum" sz="quarter" idx="10"/>
          </p:nvPr>
        </p:nvSpPr>
        <p:spPr/>
        <p:txBody>
          <a:bodyPr/>
          <a:lstStyle/>
          <a:p>
            <a:pPr>
              <a:defRPr/>
            </a:pPr>
            <a:fld id="{30D815A9-D047-4146-A71C-ACFCD0C330E1}" type="slidenum">
              <a:rPr lang="en-US" smtClean="0"/>
              <a:pPr>
                <a:defRPr/>
              </a:pPr>
              <a:t>10</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0B9FBFB-E9E5-44C8-AF0A-644667DBF95B}" type="slidenum">
              <a:rPr lang="en-US" smtClean="0"/>
              <a:pPr>
                <a:defRPr/>
              </a:pPr>
              <a:t>11</a:t>
            </a:fld>
            <a:endParaRPr lang="en-US" dirty="0"/>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Classifying food security risk locations will help your team understand why certain areas should be prioritized for preventative action and response efforts. </a:t>
            </a:r>
          </a:p>
          <a:p>
            <a:r>
              <a:rPr lang="en-US" dirty="0" smtClean="0"/>
              <a:t>Another function of this tool is to provide a perspective on the types of preparedness and response activities that may reduce risk and lessen potential impacts on a specific area or population. </a:t>
            </a:r>
          </a:p>
          <a:p>
            <a:endParaRPr lang="en-US" dirty="0" smtClean="0"/>
          </a:p>
          <a:p>
            <a:endParaRPr lang="en-US" b="1" i="1" dirty="0" smtClean="0"/>
          </a:p>
          <a:p>
            <a:endParaRPr lang="en-US" dirty="0"/>
          </a:p>
        </p:txBody>
      </p:sp>
      <p:sp>
        <p:nvSpPr>
          <p:cNvPr id="4" name="Slide Number Placeholder 3"/>
          <p:cNvSpPr>
            <a:spLocks noGrp="1"/>
          </p:cNvSpPr>
          <p:nvPr>
            <p:ph type="sldNum" sz="quarter" idx="10"/>
          </p:nvPr>
        </p:nvSpPr>
        <p:spPr/>
        <p:txBody>
          <a:bodyPr/>
          <a:lstStyle/>
          <a:p>
            <a:pPr>
              <a:defRPr/>
            </a:pPr>
            <a:fld id="{30D815A9-D047-4146-A71C-ACFCD0C330E1}" type="slidenum">
              <a:rPr lang="en-US" smtClean="0"/>
              <a:pPr>
                <a:defRPr/>
              </a:pPr>
              <a:t>2</a:t>
            </a:fld>
            <a:endParaRPr lang="en-US"/>
          </a:p>
        </p:txBody>
      </p:sp>
      <p:sp>
        <p:nvSpPr>
          <p:cNvPr id="6" name="Footer Placeholder 4"/>
          <p:cNvSpPr>
            <a:spLocks noGrp="1"/>
          </p:cNvSpPr>
          <p:nvPr>
            <p:ph type="ftr" sz="quarter" idx="11"/>
          </p:nvPr>
        </p:nvSpPr>
        <p:spPr>
          <a:xfrm>
            <a:off x="240506" y="8458200"/>
            <a:ext cx="6412706" cy="464820"/>
          </a:xfrm>
        </p:spPr>
        <p:txBody>
          <a:bodyPr/>
          <a:lstStyle/>
          <a:p>
            <a:pPr>
              <a:defRPr/>
            </a:pPr>
            <a:r>
              <a:rPr lang="en-US" dirty="0" smtClean="0"/>
              <a:t>Session 2 Facilitation Guide: Classification of Food Security Risk Locations</a:t>
            </a:r>
          </a:p>
          <a:p>
            <a:pPr>
              <a:defRPr/>
            </a:pPr>
            <a:r>
              <a:rPr lang="en-US" b="1" dirty="0" smtClean="0"/>
              <a:t>Prepared </a:t>
            </a:r>
            <a:r>
              <a:rPr lang="en-US" b="1" dirty="0"/>
              <a:t>for AI.COMM by Tango International</a:t>
            </a:r>
            <a:endParaRPr lang="en-US" b="1" i="1" dirty="0"/>
          </a:p>
          <a:p>
            <a:pPr>
              <a:defRPr/>
            </a:pP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400" b="1" i="1" dirty="0" smtClean="0">
                <a:sym typeface="Wingdings"/>
              </a:rPr>
              <a:t></a:t>
            </a:r>
            <a:r>
              <a:rPr lang="en-US" b="1" i="1" dirty="0" smtClean="0"/>
              <a:t>Stress this point: </a:t>
            </a:r>
            <a:r>
              <a:rPr lang="en-US" dirty="0" smtClean="0"/>
              <a:t>All areas experience some level of risk. </a:t>
            </a:r>
          </a:p>
          <a:p>
            <a:endParaRPr lang="en-US" dirty="0" smtClean="0"/>
          </a:p>
          <a:p>
            <a:r>
              <a:rPr lang="en-US" dirty="0" smtClean="0"/>
              <a:t>The tool provides a measure of the </a:t>
            </a:r>
            <a:r>
              <a:rPr lang="en-US" b="1" i="1" dirty="0" smtClean="0"/>
              <a:t>relative</a:t>
            </a:r>
            <a:r>
              <a:rPr lang="en-US" b="1" dirty="0" smtClean="0"/>
              <a:t> </a:t>
            </a:r>
            <a:r>
              <a:rPr lang="en-US" dirty="0" smtClean="0"/>
              <a:t>risk in one area of a municipality in relation to another area in the same municipality. Risk level is classified into three categories: high, medium, and low. The ranking is based on the risk of loss of income and the ability to secure enough food to keep all members of a household healthy during a severe influenza pandemic. </a:t>
            </a:r>
          </a:p>
          <a:p>
            <a:pPr defTabSz="924458">
              <a:defRPr/>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30D815A9-D047-4146-A71C-ACFCD0C330E1}"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Facilitator’s note:  </a:t>
            </a:r>
            <a:r>
              <a:rPr lang="en-US" i="1" dirty="0" smtClean="0"/>
              <a:t>Have the group open the tool on their laptops and enable Macros.</a:t>
            </a:r>
          </a:p>
          <a:p>
            <a:r>
              <a:rPr lang="en-US" i="1" dirty="0" smtClean="0"/>
              <a:t>Once Macros is enabled, have them click on the long green bar at the bottom of the page that says </a:t>
            </a:r>
          </a:p>
          <a:p>
            <a:r>
              <a:rPr lang="en-US" i="1" dirty="0" smtClean="0"/>
              <a:t>“ </a:t>
            </a:r>
            <a:r>
              <a:rPr lang="en-US" i="0" dirty="0" smtClean="0"/>
              <a:t>Click</a:t>
            </a:r>
            <a:r>
              <a:rPr lang="en-US" i="0" baseline="0" dirty="0" smtClean="0"/>
              <a:t> here to skip this page and go directly to the tool” .  </a:t>
            </a:r>
          </a:p>
          <a:p>
            <a:r>
              <a:rPr lang="en-US" i="1" baseline="0" dirty="0" smtClean="0"/>
              <a:t>A questionnaire will open. </a:t>
            </a:r>
          </a:p>
          <a:p>
            <a:endParaRPr lang="en-US" i="1" baseline="0" dirty="0" smtClean="0"/>
          </a:p>
          <a:p>
            <a:endParaRPr lang="en-US" i="0" dirty="0"/>
          </a:p>
        </p:txBody>
      </p:sp>
      <p:sp>
        <p:nvSpPr>
          <p:cNvPr id="4" name="Slide Number Placeholder 3"/>
          <p:cNvSpPr>
            <a:spLocks noGrp="1"/>
          </p:cNvSpPr>
          <p:nvPr>
            <p:ph type="sldNum" sz="quarter" idx="10"/>
          </p:nvPr>
        </p:nvSpPr>
        <p:spPr/>
        <p:txBody>
          <a:bodyPr/>
          <a:lstStyle/>
          <a:p>
            <a:pPr>
              <a:defRPr/>
            </a:pPr>
            <a:fld id="{30D815A9-D047-4146-A71C-ACFCD0C330E1}"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defRPr/>
            </a:pPr>
            <a:r>
              <a:rPr lang="en-US" b="1" i="1" dirty="0" smtClean="0"/>
              <a:t>Facilitator’s Note</a:t>
            </a:r>
            <a:r>
              <a:rPr lang="en-US" b="1" i="1" baseline="0" dirty="0" smtClean="0"/>
              <a:t>: </a:t>
            </a:r>
            <a:r>
              <a:rPr lang="en-US" i="1" dirty="0" smtClean="0"/>
              <a:t>Make</a:t>
            </a:r>
            <a:r>
              <a:rPr lang="en-US" i="1" baseline="0" dirty="0" smtClean="0"/>
              <a:t> sure that everyone in the group sees this image on their screen. </a:t>
            </a:r>
          </a:p>
          <a:p>
            <a:pPr defTabSz="924458">
              <a:defRPr/>
            </a:pPr>
            <a:r>
              <a:rPr lang="en-US" i="1" dirty="0" smtClean="0"/>
              <a:t>  Have each participant type in the name of a targeted area. </a:t>
            </a:r>
          </a:p>
          <a:p>
            <a:pPr defTabSz="924458">
              <a:defRPr/>
            </a:pPr>
            <a:endParaRPr lang="en-US" i="1" dirty="0" smtClean="0"/>
          </a:p>
          <a:p>
            <a:r>
              <a:rPr lang="en-US" dirty="0" smtClean="0"/>
              <a:t>The targeted area can be a district, a municipality,  a village, or a dense urban zone.  The size does not matter.  However, to estimate relative risk, the chosen target areas should be similar subsets of a larger area.  </a:t>
            </a:r>
          </a:p>
          <a:p>
            <a:pPr defTabSz="924458">
              <a:defRPr/>
            </a:pPr>
            <a:endParaRPr lang="en-US" dirty="0" smtClean="0"/>
          </a:p>
          <a:p>
            <a:pPr defTabSz="924458">
              <a:defRPr/>
            </a:pPr>
            <a:r>
              <a:rPr lang="en-US" dirty="0" smtClean="0"/>
              <a:t>For example, one participant may wish to examine the relative risk of communities located in one municipality; therefore each target area entered should be a village, a city, an urban zone, etc.  One participant may choose to compare risk between target areas located in one department, province or state; therefore each target area entered should be a municipality, quarter, county, or similar country subdivision.   </a:t>
            </a:r>
          </a:p>
          <a:p>
            <a:endParaRPr lang="en-US" dirty="0"/>
          </a:p>
        </p:txBody>
      </p:sp>
      <p:sp>
        <p:nvSpPr>
          <p:cNvPr id="4" name="Slide Number Placeholder 3"/>
          <p:cNvSpPr>
            <a:spLocks noGrp="1"/>
          </p:cNvSpPr>
          <p:nvPr>
            <p:ph type="sldNum" sz="quarter" idx="10"/>
          </p:nvPr>
        </p:nvSpPr>
        <p:spPr/>
        <p:txBody>
          <a:bodyPr/>
          <a:lstStyle/>
          <a:p>
            <a:pPr>
              <a:defRPr/>
            </a:pPr>
            <a:fld id="{30D815A9-D047-4146-A71C-ACFCD0C330E1}"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smtClean="0"/>
              <a:t>A series of questions ask about various food and livelihood security risk factors indicators. The answers to these questions will help us to identify the target areas that could become food insecure as a result of a pandemic.</a:t>
            </a:r>
          </a:p>
          <a:p>
            <a:pPr>
              <a:buFont typeface="Arial" pitchFamily="34" charset="0"/>
              <a:buChar char="•"/>
            </a:pPr>
            <a:endParaRPr lang="en-US" dirty="0" smtClean="0"/>
          </a:p>
          <a:p>
            <a:r>
              <a:rPr lang="en-US" dirty="0" smtClean="0"/>
              <a:t>For training purposes, we will enter mock data.  When</a:t>
            </a:r>
            <a:r>
              <a:rPr lang="en-US" baseline="0" dirty="0" smtClean="0"/>
              <a:t> you actually use the tool with your response team, you will gather information from </a:t>
            </a:r>
            <a:r>
              <a:rPr lang="en-US" dirty="0" smtClean="0"/>
              <a:t>existing data and expert knowledge.</a:t>
            </a:r>
            <a:r>
              <a:rPr lang="en-US" i="1" dirty="0" smtClean="0"/>
              <a:t>  </a:t>
            </a:r>
            <a:r>
              <a:rPr lang="en-US" dirty="0" smtClean="0"/>
              <a:t>Existing data include food security and livelihood assessments, vulnerability assessments, government records, etc.  </a:t>
            </a:r>
          </a:p>
          <a:p>
            <a:endParaRPr lang="en-US" dirty="0" smtClean="0"/>
          </a:p>
          <a:p>
            <a:r>
              <a:rPr lang="en-US" dirty="0" smtClean="0"/>
              <a:t>Ideally, the data you enter should be at the chosen target area level. If you can’t find some of  the information at this level, the User’s Guide for this tool lists potential sources for accessing information, but most of the links provided are national level sources.   Using  data from these sources will work for an initial estimate, but  it should be updated as soon as more accurate target level data is available.   </a:t>
            </a:r>
          </a:p>
          <a:p>
            <a:r>
              <a:rPr lang="en-US" sz="2400" b="1" i="1" dirty="0" smtClean="0">
                <a:sym typeface="Wingdings"/>
              </a:rPr>
              <a:t></a:t>
            </a:r>
            <a:r>
              <a:rPr lang="en-US" b="1" i="1" dirty="0" smtClean="0"/>
              <a:t>Stress this point: </a:t>
            </a:r>
            <a:r>
              <a:rPr lang="en-US" dirty="0" smtClean="0"/>
              <a:t>If estimates are used in place of actual data, the results will  help understand pandemic impact on food and livelihood security, however, these results should only be used for rough planning estimates until more accurate data are gathered within your municipality. </a:t>
            </a:r>
          </a:p>
          <a:p>
            <a:endParaRPr lang="en-US" dirty="0" smtClean="0"/>
          </a:p>
          <a:p>
            <a:r>
              <a:rPr lang="en-US" b="1" i="1" dirty="0" smtClean="0"/>
              <a:t>Facilitator’s Note: Once participants have entered all data, have them click the “Generate Results” button on the bottom right .</a:t>
            </a:r>
          </a:p>
          <a:p>
            <a:endParaRPr lang="en-US" dirty="0" smtClean="0"/>
          </a:p>
        </p:txBody>
      </p:sp>
      <p:sp>
        <p:nvSpPr>
          <p:cNvPr id="4" name="Slide Number Placeholder 3"/>
          <p:cNvSpPr>
            <a:spLocks noGrp="1"/>
          </p:cNvSpPr>
          <p:nvPr>
            <p:ph type="sldNum" sz="quarter" idx="10"/>
          </p:nvPr>
        </p:nvSpPr>
        <p:spPr/>
        <p:txBody>
          <a:bodyPr/>
          <a:lstStyle/>
          <a:p>
            <a:pPr>
              <a:defRPr/>
            </a:pPr>
            <a:fld id="{30D815A9-D047-4146-A71C-ACFCD0C330E1}"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64646" y="4415790"/>
            <a:ext cx="5505450" cy="4183380"/>
          </a:xfrm>
        </p:spPr>
        <p:txBody>
          <a:bodyPr>
            <a:normAutofit lnSpcReduction="10000"/>
          </a:bodyPr>
          <a:lstStyle/>
          <a:p>
            <a:r>
              <a:rPr lang="en-US" b="1" i="1" dirty="0" smtClean="0"/>
              <a:t>Facilitator’s Note</a:t>
            </a:r>
            <a:r>
              <a:rPr lang="en-US" b="1" i="1" baseline="0" dirty="0" smtClean="0"/>
              <a:t>: </a:t>
            </a:r>
            <a:r>
              <a:rPr lang="en-US" i="1" dirty="0" smtClean="0"/>
              <a:t>Make sure all participants see this</a:t>
            </a:r>
            <a:r>
              <a:rPr lang="en-US" i="1" baseline="0" dirty="0" smtClean="0"/>
              <a:t> page on their screen </a:t>
            </a:r>
            <a:r>
              <a:rPr lang="en-US" i="1" dirty="0" smtClean="0"/>
              <a:t>before continuing. </a:t>
            </a:r>
          </a:p>
          <a:p>
            <a:r>
              <a:rPr lang="en-US" dirty="0" smtClean="0"/>
              <a:t>Here we see that the tool has summed up all the risk values from each of the questions on the information entry page. Based on the sum, the target area was assigned an overall level of risk, classified as low, medium, or high. </a:t>
            </a:r>
          </a:p>
          <a:p>
            <a:r>
              <a:rPr lang="en-US" b="1" i="1" dirty="0" smtClean="0"/>
              <a:t>Click the mouse </a:t>
            </a:r>
            <a:r>
              <a:rPr lang="en-US" b="0" i="1" dirty="0" smtClean="0"/>
              <a:t>to</a:t>
            </a:r>
            <a:r>
              <a:rPr lang="en-US" b="0" i="1" baseline="0" dirty="0" smtClean="0"/>
              <a:t> show participants the sum ranges for classifying  an area as LOW, MED, or HIGH.</a:t>
            </a:r>
            <a:endParaRPr lang="en-US" b="1" i="1" dirty="0" smtClean="0"/>
          </a:p>
          <a:p>
            <a:r>
              <a:rPr lang="en-US" sz="2400" b="1" i="1" dirty="0" smtClean="0">
                <a:sym typeface="Wingdings"/>
              </a:rPr>
              <a:t></a:t>
            </a:r>
            <a:r>
              <a:rPr lang="en-US" b="1" i="1" dirty="0" smtClean="0"/>
              <a:t>Stress this point:  </a:t>
            </a:r>
            <a:r>
              <a:rPr lang="en-US" b="0" i="0" dirty="0" smtClean="0"/>
              <a:t>L</a:t>
            </a:r>
            <a:r>
              <a:rPr lang="en-US" dirty="0" smtClean="0"/>
              <a:t>ow risk is not the same as </a:t>
            </a:r>
            <a:r>
              <a:rPr lang="en-US" i="1" dirty="0" smtClean="0"/>
              <a:t>no </a:t>
            </a:r>
            <a:r>
              <a:rPr lang="en-US" dirty="0" smtClean="0"/>
              <a:t>risk. All areas will be at risk, but the classification system provides a way to compare the relative level of risk between areas. </a:t>
            </a:r>
          </a:p>
          <a:p>
            <a:endParaRPr lang="en-US" dirty="0" smtClean="0"/>
          </a:p>
          <a:p>
            <a:r>
              <a:rPr lang="en-US" dirty="0" smtClean="0"/>
              <a:t>The data you entered for each question on the information entry form was given a risk value of one to three, with three being the highest risk.  For example, if you indicated that in the target area less than 15% of households use public transportation to get to work, a risk value of 1 was assigned to that question.  If you indicated that more than 25% percent of households in the target area are reliant on public transportation to get to work, the risk value assigned is 3. </a:t>
            </a:r>
          </a:p>
          <a:p>
            <a:r>
              <a:rPr lang="en-US" b="1" i="1" dirty="0" smtClean="0"/>
              <a:t>Facilitator’s Note:  </a:t>
            </a:r>
            <a:r>
              <a:rPr lang="en-US" i="1" dirty="0" smtClean="0"/>
              <a:t>If participants want more information about how each risk value was calculated, have them refer to Handout 1 in the User’s Guide.  </a:t>
            </a:r>
          </a:p>
        </p:txBody>
      </p:sp>
      <p:sp>
        <p:nvSpPr>
          <p:cNvPr id="4" name="Slide Number Placeholder 3"/>
          <p:cNvSpPr>
            <a:spLocks noGrp="1"/>
          </p:cNvSpPr>
          <p:nvPr>
            <p:ph type="sldNum" sz="quarter" idx="10"/>
          </p:nvPr>
        </p:nvSpPr>
        <p:spPr/>
        <p:txBody>
          <a:bodyPr/>
          <a:lstStyle/>
          <a:p>
            <a:pPr>
              <a:defRPr/>
            </a:pPr>
            <a:fld id="{30D815A9-D047-4146-A71C-ACFCD0C330E1}" type="slidenum">
              <a:rPr lang="en-US" smtClean="0"/>
              <a:pPr>
                <a:defRPr/>
              </a:pPr>
              <a:t>7</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Facilitator’s Note:</a:t>
            </a:r>
            <a:r>
              <a:rPr lang="en-US" b="1" i="1" baseline="0" dirty="0" smtClean="0"/>
              <a:t> </a:t>
            </a:r>
            <a:r>
              <a:rPr lang="en-US" i="1" dirty="0" smtClean="0"/>
              <a:t>Have</a:t>
            </a:r>
            <a:r>
              <a:rPr lang="en-US" i="1" baseline="0" dirty="0" smtClean="0"/>
              <a:t> participants click the button at the top of the page that says “Add Another Target Area” </a:t>
            </a:r>
          </a:p>
          <a:p>
            <a:endParaRPr lang="en-US" baseline="0" dirty="0" smtClean="0"/>
          </a:p>
          <a:p>
            <a:r>
              <a:rPr lang="en-US" i="1" baseline="0" dirty="0" smtClean="0"/>
              <a:t>Give them 15-20 minutes to add mock data for at least 3 more target areas.  The process will be identical to the data entry you just led them through. </a:t>
            </a:r>
            <a:endParaRPr lang="en-US" i="1" dirty="0"/>
          </a:p>
        </p:txBody>
      </p:sp>
      <p:sp>
        <p:nvSpPr>
          <p:cNvPr id="4" name="Slide Number Placeholder 3"/>
          <p:cNvSpPr>
            <a:spLocks noGrp="1"/>
          </p:cNvSpPr>
          <p:nvPr>
            <p:ph type="sldNum" sz="quarter" idx="10"/>
          </p:nvPr>
        </p:nvSpPr>
        <p:spPr/>
        <p:txBody>
          <a:bodyPr/>
          <a:lstStyle/>
          <a:p>
            <a:pPr>
              <a:defRPr/>
            </a:pPr>
            <a:fld id="{30D815A9-D047-4146-A71C-ACFCD0C330E1}"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Facilitator’s Note:</a:t>
            </a:r>
            <a:r>
              <a:rPr lang="en-US" b="1" i="1" baseline="0" dirty="0" smtClean="0"/>
              <a:t> </a:t>
            </a:r>
            <a:r>
              <a:rPr lang="en-US" i="1" dirty="0" smtClean="0"/>
              <a:t>If you have provided participants </a:t>
            </a:r>
            <a:r>
              <a:rPr lang="en-US" i="1" baseline="0" dirty="0" smtClean="0"/>
              <a:t>with blank maps of a region, they can now use their data to create a map similar to the sample on the screen by shading each target area based on its risk classification of low, medium, or high.   </a:t>
            </a:r>
          </a:p>
          <a:p>
            <a:endParaRPr lang="en-US" i="1" baseline="0" dirty="0" smtClean="0"/>
          </a:p>
          <a:p>
            <a:r>
              <a:rPr lang="en-US" i="1" baseline="0" dirty="0" smtClean="0"/>
              <a:t>If you do not have maps, or do not want to take the time to do this exercise, simply explain the process  and share the following information. </a:t>
            </a:r>
          </a:p>
          <a:p>
            <a:endParaRPr lang="en-US" i="1" dirty="0" smtClean="0"/>
          </a:p>
          <a:p>
            <a:r>
              <a:rPr lang="en-US" dirty="0" smtClean="0"/>
              <a:t>Making a Risk Map provides your team with a graphic representation of the risk at the targeted level which can help you</a:t>
            </a:r>
            <a:r>
              <a:rPr lang="en-US" b="1" dirty="0" smtClean="0"/>
              <a:t> </a:t>
            </a:r>
            <a:r>
              <a:rPr lang="en-US" dirty="0" smtClean="0"/>
              <a:t>decide where to prioritize preparedness and response efforts. </a:t>
            </a:r>
          </a:p>
          <a:p>
            <a:endParaRPr lang="en-US" i="1" dirty="0"/>
          </a:p>
        </p:txBody>
      </p:sp>
      <p:sp>
        <p:nvSpPr>
          <p:cNvPr id="4" name="Slide Number Placeholder 3"/>
          <p:cNvSpPr>
            <a:spLocks noGrp="1"/>
          </p:cNvSpPr>
          <p:nvPr>
            <p:ph type="sldNum" sz="quarter" idx="10"/>
          </p:nvPr>
        </p:nvSpPr>
        <p:spPr/>
        <p:txBody>
          <a:bodyPr/>
          <a:lstStyle/>
          <a:p>
            <a:pPr>
              <a:defRPr/>
            </a:pPr>
            <a:fld id="{30D815A9-D047-4146-A71C-ACFCD0C330E1}" type="slidenum">
              <a:rPr lang="en-US" smtClean="0"/>
              <a:pPr>
                <a:defRPr/>
              </a:pPr>
              <a:t>9</a:t>
            </a:fld>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152400" y="1752600"/>
            <a:ext cx="8991600" cy="5105400"/>
          </a:xfrm>
          <a:prstGeom prst="rect">
            <a:avLst/>
          </a:prstGeom>
          <a:solidFill>
            <a:srgbClr val="DDDDDD"/>
          </a:solidFill>
          <a:ln w="9525">
            <a:noFill/>
            <a:miter lim="800000"/>
            <a:headEnd/>
            <a:tailEnd/>
          </a:ln>
          <a:effectLst/>
        </p:spPr>
        <p:txBody>
          <a:bodyPr wrap="none" anchor="ctr"/>
          <a:lstStyle/>
          <a:p>
            <a:pPr>
              <a:defRPr/>
            </a:pPr>
            <a:endParaRPr lang="en-US"/>
          </a:p>
        </p:txBody>
      </p:sp>
      <p:sp>
        <p:nvSpPr>
          <p:cNvPr id="5" name="Rectangle 3"/>
          <p:cNvSpPr>
            <a:spLocks noChangeArrowheads="1"/>
          </p:cNvSpPr>
          <p:nvPr userDrawn="1"/>
        </p:nvSpPr>
        <p:spPr bwMode="auto">
          <a:xfrm>
            <a:off x="0" y="1752600"/>
            <a:ext cx="9144000" cy="152400"/>
          </a:xfrm>
          <a:prstGeom prst="rect">
            <a:avLst/>
          </a:prstGeom>
          <a:solidFill>
            <a:srgbClr val="FFCC00"/>
          </a:solidFill>
          <a:ln w="9525">
            <a:noFill/>
            <a:miter lim="800000"/>
            <a:headEnd/>
            <a:tailEnd/>
          </a:ln>
          <a:effectLst/>
        </p:spPr>
        <p:txBody>
          <a:bodyPr wrap="none" anchor="ctr"/>
          <a:lstStyle/>
          <a:p>
            <a:pPr>
              <a:defRPr/>
            </a:pPr>
            <a:endParaRPr lang="en-US"/>
          </a:p>
        </p:txBody>
      </p:sp>
      <p:sp>
        <p:nvSpPr>
          <p:cNvPr id="6" name="Rectangle 4"/>
          <p:cNvSpPr>
            <a:spLocks noChangeArrowheads="1"/>
          </p:cNvSpPr>
          <p:nvPr userDrawn="1"/>
        </p:nvSpPr>
        <p:spPr bwMode="auto">
          <a:xfrm>
            <a:off x="0" y="1905000"/>
            <a:ext cx="152400" cy="4953000"/>
          </a:xfrm>
          <a:prstGeom prst="rect">
            <a:avLst/>
          </a:prstGeom>
          <a:solidFill>
            <a:srgbClr val="3366FF"/>
          </a:solidFill>
          <a:ln w="9525">
            <a:noFill/>
            <a:miter lim="800000"/>
            <a:headEnd/>
            <a:tailEnd/>
          </a:ln>
          <a:effectLst/>
        </p:spPr>
        <p:txBody>
          <a:bodyPr wrap="none" anchor="ctr"/>
          <a:lstStyle/>
          <a:p>
            <a:pPr>
              <a:defRPr/>
            </a:pPr>
            <a:endParaRPr lang="en-US"/>
          </a:p>
        </p:txBody>
      </p:sp>
      <p:pic>
        <p:nvPicPr>
          <p:cNvPr id="7" name="Picture 13" descr="AICOMM_Logo_F"/>
          <p:cNvPicPr>
            <a:picLocks noChangeAspect="1" noChangeArrowheads="1"/>
          </p:cNvPicPr>
          <p:nvPr userDrawn="1"/>
        </p:nvPicPr>
        <p:blipFill>
          <a:blip r:embed="rId2" cstate="print"/>
          <a:srcRect/>
          <a:stretch>
            <a:fillRect/>
          </a:stretch>
        </p:blipFill>
        <p:spPr bwMode="auto">
          <a:xfrm>
            <a:off x="457200" y="457200"/>
            <a:ext cx="2209800" cy="768350"/>
          </a:xfrm>
          <a:prstGeom prst="rect">
            <a:avLst/>
          </a:prstGeom>
          <a:noFill/>
          <a:ln w="9525">
            <a:noFill/>
            <a:miter lim="800000"/>
            <a:headEnd/>
            <a:tailEnd/>
          </a:ln>
        </p:spPr>
      </p:pic>
      <p:pic>
        <p:nvPicPr>
          <p:cNvPr id="8" name="Picture 14" descr="H2P_logo_final"/>
          <p:cNvPicPr>
            <a:picLocks noChangeAspect="1" noChangeArrowheads="1"/>
          </p:cNvPicPr>
          <p:nvPr userDrawn="1"/>
        </p:nvPicPr>
        <p:blipFill>
          <a:blip r:embed="rId3" cstate="print"/>
          <a:srcRect/>
          <a:stretch>
            <a:fillRect/>
          </a:stretch>
        </p:blipFill>
        <p:spPr bwMode="auto">
          <a:xfrm>
            <a:off x="7162800" y="381000"/>
            <a:ext cx="1447800" cy="993775"/>
          </a:xfrm>
          <a:prstGeom prst="rect">
            <a:avLst/>
          </a:prstGeom>
          <a:noFill/>
          <a:ln w="9525">
            <a:noFill/>
            <a:miter lim="800000"/>
            <a:headEnd/>
            <a:tailEnd/>
          </a:ln>
        </p:spPr>
      </p:pic>
      <p:sp>
        <p:nvSpPr>
          <p:cNvPr id="4101" name="Rectangle 5"/>
          <p:cNvSpPr>
            <a:spLocks noGrp="1" noChangeArrowheads="1"/>
          </p:cNvSpPr>
          <p:nvPr>
            <p:ph type="ctrTitle"/>
          </p:nvPr>
        </p:nvSpPr>
        <p:spPr>
          <a:xfrm>
            <a:off x="1676400" y="2667000"/>
            <a:ext cx="6248400" cy="685800"/>
          </a:xfrm>
        </p:spPr>
        <p:txBody>
          <a:bodyPr/>
          <a:lstStyle>
            <a:lvl1pPr algn="ctr">
              <a:defRPr sz="3200"/>
            </a:lvl1pPr>
          </a:lstStyle>
          <a:p>
            <a:r>
              <a:rPr lang="en-US"/>
              <a:t>Click to edit Master title style</a:t>
            </a:r>
          </a:p>
        </p:txBody>
      </p:sp>
      <p:sp>
        <p:nvSpPr>
          <p:cNvPr id="4102" name="Rectangle 6"/>
          <p:cNvSpPr>
            <a:spLocks noGrp="1" noChangeArrowheads="1"/>
          </p:cNvSpPr>
          <p:nvPr>
            <p:ph type="subTitle" idx="1"/>
          </p:nvPr>
        </p:nvSpPr>
        <p:spPr>
          <a:xfrm>
            <a:off x="1295400" y="3505200"/>
            <a:ext cx="7010400" cy="1600200"/>
          </a:xfrm>
        </p:spPr>
        <p:txBody>
          <a:bodyPr/>
          <a:lstStyle>
            <a:lvl1pPr marL="0" indent="0" algn="ctr">
              <a:buFont typeface="Wingdings" pitchFamily="2" charset="2"/>
              <a:buNone/>
              <a:defRPr sz="2800"/>
            </a:lvl1pPr>
          </a:lstStyle>
          <a:p>
            <a:r>
              <a:rPr lang="en-US"/>
              <a:t>Click to edit Master subtitle style</a:t>
            </a:r>
          </a:p>
        </p:txBody>
      </p:sp>
      <p:sp>
        <p:nvSpPr>
          <p:cNvPr id="9" name="Rectangle 7"/>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p>
        </p:txBody>
      </p:sp>
      <p:sp>
        <p:nvSpPr>
          <p:cNvPr id="10" name="Rectangle 8"/>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11" name="Rectangle 9"/>
          <p:cNvSpPr>
            <a:spLocks noGrp="1" noChangeArrowheads="1"/>
          </p:cNvSpPr>
          <p:nvPr>
            <p:ph type="sldNum" sz="quarter" idx="12"/>
          </p:nvPr>
        </p:nvSpPr>
        <p:spPr>
          <a:xfrm>
            <a:off x="6553200" y="6248400"/>
            <a:ext cx="1905000" cy="457200"/>
          </a:xfrm>
        </p:spPr>
        <p:txBody>
          <a:bodyPr/>
          <a:lstStyle>
            <a:lvl1pPr>
              <a:defRPr smtClean="0"/>
            </a:lvl1pPr>
          </a:lstStyle>
          <a:p>
            <a:pPr>
              <a:defRPr/>
            </a:pPr>
            <a:fld id="{5DF10471-781E-41FF-9EF5-54532A570B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6285E5-2444-4E4E-B530-00D6B3AE347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45250" y="228600"/>
            <a:ext cx="2122488"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 y="228600"/>
            <a:ext cx="62166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9631E-7717-477E-99DE-34A052492D1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3A8380E-8CF6-4DC4-A99D-CB03EA56FE1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7208BBA-2AB6-4340-B306-9C7864911D9E}"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FF0027-BA94-4EA2-B120-82DEE4D9B591}"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7213"/>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7213"/>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760A0C1-478B-4B5E-A3C5-25E99452E2E1}"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8D7E3A9-4DB8-4B42-9988-4A7857A9C093}"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8660F04-9F39-4EF6-AD85-9C0AB99475B9}"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E0E16B8-1C53-4166-981A-A30253E58453}"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861E18-DBAE-4FAC-BC69-3CA58129A71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100A5C-4096-4DE8-835A-8CFFEB91D9C4}"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45E5D3-F95F-4A6A-9668-A359AA61C231}"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293FF1-A4CD-446D-AFB3-00DC947986B3}"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9850" y="301625"/>
            <a:ext cx="2038350" cy="54117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301625"/>
            <a:ext cx="5965825" cy="54117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ABF8D27-D1E8-4525-8718-482A7BBC774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26771-ACFD-4E9A-A6C6-C69562887CC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2A3322-D7FB-45BA-B304-DBF532F648C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F8A4969-1055-4D67-992B-B5A63294D98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023B357-611E-4880-8AAF-807C2D2A602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5472365-1B33-4B49-B0BD-60E17FBAB01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61F04B3-CB82-43CB-9FF7-187FB1E6881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2D36E90-8CFE-48F8-8739-6E4F5EC1A9A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 y="228600"/>
            <a:ext cx="800100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 name="Rectangle 4"/>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Verdana" pitchFamily="34" charset="0"/>
              </a:defRPr>
            </a:lvl1pPr>
          </a:lstStyle>
          <a:p>
            <a:pPr>
              <a:defRPr/>
            </a:pPr>
            <a:endParaRPr lang="en-US"/>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smtClean="0">
                <a:latin typeface="Verdana" pitchFamily="34" charset="0"/>
              </a:defRPr>
            </a:lvl1pPr>
          </a:lstStyle>
          <a:p>
            <a:pPr>
              <a:defRPr/>
            </a:pPr>
            <a:endParaRPr lang="en-US"/>
          </a:p>
        </p:txBody>
      </p:sp>
      <p:sp>
        <p:nvSpPr>
          <p:cNvPr id="3078" name="Rectangle 6"/>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Verdana" pitchFamily="34" charset="0"/>
              </a:defRPr>
            </a:lvl1pPr>
          </a:lstStyle>
          <a:p>
            <a:pPr>
              <a:defRPr/>
            </a:pPr>
            <a:fld id="{686A8790-D9BB-494D-88AA-64E6CC06A95A}" type="slidenum">
              <a:rPr lang="en-US"/>
              <a:pPr>
                <a:defRPr/>
              </a:pPr>
              <a:t>‹#›</a:t>
            </a:fld>
            <a:endParaRPr lang="en-US"/>
          </a:p>
        </p:txBody>
      </p:sp>
      <p:sp>
        <p:nvSpPr>
          <p:cNvPr id="3079" name="Rectangle 7"/>
          <p:cNvSpPr>
            <a:spLocks noChangeArrowheads="1"/>
          </p:cNvSpPr>
          <p:nvPr userDrawn="1"/>
        </p:nvSpPr>
        <p:spPr bwMode="auto">
          <a:xfrm>
            <a:off x="0" y="1066800"/>
            <a:ext cx="9144000" cy="152400"/>
          </a:xfrm>
          <a:prstGeom prst="rect">
            <a:avLst/>
          </a:prstGeom>
          <a:solidFill>
            <a:srgbClr val="FFCC00"/>
          </a:solidFill>
          <a:ln w="9525">
            <a:noFill/>
            <a:miter lim="800000"/>
            <a:headEnd/>
            <a:tailEnd/>
          </a:ln>
          <a:effectLst/>
        </p:spPr>
        <p:txBody>
          <a:bodyPr wrap="none" anchor="ctr"/>
          <a:lstStyle/>
          <a:p>
            <a:pPr>
              <a:defRPr/>
            </a:pPr>
            <a:endParaRPr lang="en-US"/>
          </a:p>
        </p:txBody>
      </p:sp>
      <p:sp>
        <p:nvSpPr>
          <p:cNvPr id="3080" name="Rectangle 8"/>
          <p:cNvSpPr>
            <a:spLocks noChangeArrowheads="1"/>
          </p:cNvSpPr>
          <p:nvPr userDrawn="1"/>
        </p:nvSpPr>
        <p:spPr bwMode="auto">
          <a:xfrm>
            <a:off x="0" y="1219200"/>
            <a:ext cx="152400" cy="5638800"/>
          </a:xfrm>
          <a:prstGeom prst="rect">
            <a:avLst/>
          </a:prstGeom>
          <a:solidFill>
            <a:srgbClr val="3366FF"/>
          </a:solidFill>
          <a:ln w="9525">
            <a:noFill/>
            <a:miter lim="800000"/>
            <a:headEnd/>
            <a:tailEnd/>
          </a:ln>
          <a:effectLst/>
        </p:spPr>
        <p:txBody>
          <a:bodyPr wrap="none" anchor="ctr"/>
          <a:lstStyle/>
          <a:p>
            <a:pPr algn="ctr" eaLnBrk="0" hangingPunct="0">
              <a:defRPr/>
            </a:pPr>
            <a:endParaRPr lang="en-US" sz="2800">
              <a:solidFill>
                <a:srgbClr val="002A6C"/>
              </a:solidFill>
              <a:latin typeface="Times" pitchFamily="18" charset="0"/>
            </a:endParaRPr>
          </a:p>
        </p:txBody>
      </p:sp>
    </p:spTree>
  </p:cSld>
  <p:clrMap bg1="lt1" tx1="dk1" bg2="lt2" tx2="dk2" accent1="accent1" accent2="accent2" accent3="accent3" accent4="accent4" accent5="accent5" accent6="accent6" hlink="hlink" folHlink="folHlink"/>
  <p:sldLayoutIdLst>
    <p:sldLayoutId id="2147483695"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0" fontAlgn="base" hangingPunct="0">
        <a:spcBef>
          <a:spcPct val="0"/>
        </a:spcBef>
        <a:spcAft>
          <a:spcPct val="0"/>
        </a:spcAft>
        <a:defRPr sz="3000" b="1">
          <a:solidFill>
            <a:schemeClr val="tx2"/>
          </a:solidFill>
          <a:latin typeface="+mj-lt"/>
          <a:ea typeface="+mj-ea"/>
          <a:cs typeface="+mj-cs"/>
        </a:defRPr>
      </a:lvl1pPr>
      <a:lvl2pPr algn="l" rtl="0" eaLnBrk="0" fontAlgn="base" hangingPunct="0">
        <a:spcBef>
          <a:spcPct val="0"/>
        </a:spcBef>
        <a:spcAft>
          <a:spcPct val="0"/>
        </a:spcAft>
        <a:defRPr sz="3000" b="1">
          <a:solidFill>
            <a:schemeClr val="tx2"/>
          </a:solidFill>
          <a:latin typeface="Arial" charset="0"/>
        </a:defRPr>
      </a:lvl2pPr>
      <a:lvl3pPr algn="l" rtl="0" eaLnBrk="0" fontAlgn="base" hangingPunct="0">
        <a:spcBef>
          <a:spcPct val="0"/>
        </a:spcBef>
        <a:spcAft>
          <a:spcPct val="0"/>
        </a:spcAft>
        <a:defRPr sz="3000" b="1">
          <a:solidFill>
            <a:schemeClr val="tx2"/>
          </a:solidFill>
          <a:latin typeface="Arial" charset="0"/>
        </a:defRPr>
      </a:lvl3pPr>
      <a:lvl4pPr algn="l" rtl="0" eaLnBrk="0" fontAlgn="base" hangingPunct="0">
        <a:spcBef>
          <a:spcPct val="0"/>
        </a:spcBef>
        <a:spcAft>
          <a:spcPct val="0"/>
        </a:spcAft>
        <a:defRPr sz="3000" b="1">
          <a:solidFill>
            <a:schemeClr val="tx2"/>
          </a:solidFill>
          <a:latin typeface="Arial" charset="0"/>
        </a:defRPr>
      </a:lvl4pPr>
      <a:lvl5pPr algn="l" rtl="0" eaLnBrk="0" fontAlgn="base" hangingPunct="0">
        <a:spcBef>
          <a:spcPct val="0"/>
        </a:spcBef>
        <a:spcAft>
          <a:spcPct val="0"/>
        </a:spcAft>
        <a:defRPr sz="3000" b="1">
          <a:solidFill>
            <a:schemeClr val="tx2"/>
          </a:solidFill>
          <a:latin typeface="Arial" charset="0"/>
        </a:defRPr>
      </a:lvl5pPr>
      <a:lvl6pPr marL="457200" algn="l" rtl="0" fontAlgn="base">
        <a:spcBef>
          <a:spcPct val="0"/>
        </a:spcBef>
        <a:spcAft>
          <a:spcPct val="0"/>
        </a:spcAft>
        <a:defRPr sz="3000" b="1">
          <a:solidFill>
            <a:schemeClr val="tx2"/>
          </a:solidFill>
          <a:latin typeface="Arial" charset="0"/>
        </a:defRPr>
      </a:lvl6pPr>
      <a:lvl7pPr marL="914400" algn="l" rtl="0" fontAlgn="base">
        <a:spcBef>
          <a:spcPct val="0"/>
        </a:spcBef>
        <a:spcAft>
          <a:spcPct val="0"/>
        </a:spcAft>
        <a:defRPr sz="3000" b="1">
          <a:solidFill>
            <a:schemeClr val="tx2"/>
          </a:solidFill>
          <a:latin typeface="Arial" charset="0"/>
        </a:defRPr>
      </a:lvl7pPr>
      <a:lvl8pPr marL="1371600" algn="l" rtl="0" fontAlgn="base">
        <a:spcBef>
          <a:spcPct val="0"/>
        </a:spcBef>
        <a:spcAft>
          <a:spcPct val="0"/>
        </a:spcAft>
        <a:defRPr sz="3000" b="1">
          <a:solidFill>
            <a:schemeClr val="tx2"/>
          </a:solidFill>
          <a:latin typeface="Arial" charset="0"/>
        </a:defRPr>
      </a:lvl8pPr>
      <a:lvl9pPr marL="1828800" algn="l" rtl="0" fontAlgn="base">
        <a:spcBef>
          <a:spcPct val="0"/>
        </a:spcBef>
        <a:spcAft>
          <a:spcPct val="0"/>
        </a:spcAft>
        <a:defRPr sz="3000" b="1">
          <a:solidFill>
            <a:schemeClr val="tx2"/>
          </a:solidFill>
          <a:latin typeface="Arial" charset="0"/>
        </a:defRPr>
      </a:lvl9pPr>
    </p:titleStyle>
    <p:bodyStyle>
      <a:lvl1pPr marL="469900" indent="-469900" algn="l" rtl="0" eaLnBrk="0" fontAlgn="base" hangingPunct="0">
        <a:spcBef>
          <a:spcPct val="20000"/>
        </a:spcBef>
        <a:spcAft>
          <a:spcPct val="0"/>
        </a:spcAft>
        <a:buClr>
          <a:srgbClr val="996633"/>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rgbClr val="996633"/>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rgbClr val="996633"/>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rgbClr val="996633"/>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rgbClr val="996633"/>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1625" y="301625"/>
            <a:ext cx="77724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827213"/>
            <a:ext cx="7772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200" smtClean="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fld id="{B11EB190-84F6-4ABD-AF16-C38DEB8B4814}" type="slidenum">
              <a:rPr lang="en-US"/>
              <a:pPr>
                <a:defRPr/>
              </a:pPr>
              <a:t>‹#›</a:t>
            </a:fld>
            <a:endParaRPr lang="en-US"/>
          </a:p>
        </p:txBody>
      </p:sp>
      <p:sp>
        <p:nvSpPr>
          <p:cNvPr id="5127" name="Rectangle 7"/>
          <p:cNvSpPr>
            <a:spLocks noChangeArrowheads="1"/>
          </p:cNvSpPr>
          <p:nvPr/>
        </p:nvSpPr>
        <p:spPr bwMode="auto">
          <a:xfrm>
            <a:off x="0" y="1066800"/>
            <a:ext cx="9144000" cy="152400"/>
          </a:xfrm>
          <a:prstGeom prst="rect">
            <a:avLst/>
          </a:prstGeom>
          <a:solidFill>
            <a:srgbClr val="FFCC00"/>
          </a:solidFill>
          <a:ln w="9525">
            <a:noFill/>
            <a:miter lim="800000"/>
            <a:headEnd/>
            <a:tailEnd/>
          </a:ln>
          <a:effectLst/>
        </p:spPr>
        <p:txBody>
          <a:bodyPr wrap="none" anchor="ctr"/>
          <a:lstStyle/>
          <a:p>
            <a:pPr>
              <a:defRPr/>
            </a:pPr>
            <a:endParaRPr lang="en-US"/>
          </a:p>
        </p:txBody>
      </p:sp>
      <p:sp>
        <p:nvSpPr>
          <p:cNvPr id="5128" name="Rectangle 8"/>
          <p:cNvSpPr>
            <a:spLocks noChangeArrowheads="1"/>
          </p:cNvSpPr>
          <p:nvPr/>
        </p:nvSpPr>
        <p:spPr bwMode="auto">
          <a:xfrm>
            <a:off x="0" y="1219200"/>
            <a:ext cx="152400" cy="5638800"/>
          </a:xfrm>
          <a:prstGeom prst="rect">
            <a:avLst/>
          </a:prstGeom>
          <a:solidFill>
            <a:srgbClr val="3366FF"/>
          </a:solidFill>
          <a:ln w="9525">
            <a:noFill/>
            <a:miter lim="800000"/>
            <a:headEnd/>
            <a:tailEnd/>
          </a:ln>
          <a:effectLst/>
        </p:spPr>
        <p:txBody>
          <a:bodyPr wrap="none" anchor="ctr"/>
          <a:lstStyle/>
          <a:p>
            <a:pPr algn="ctr" eaLnBrk="0" hangingPunct="0">
              <a:defRPr/>
            </a:pPr>
            <a:endParaRPr lang="en-US" sz="2800">
              <a:solidFill>
                <a:srgbClr val="002A6C"/>
              </a:solidFill>
              <a:latin typeface="Times" pitchFamily="18" charset="0"/>
            </a:endParaRP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Arial" charset="0"/>
        </a:defRPr>
      </a:lvl2pPr>
      <a:lvl3pPr algn="l" rtl="0" eaLnBrk="0" fontAlgn="base" hangingPunct="0">
        <a:spcBef>
          <a:spcPct val="0"/>
        </a:spcBef>
        <a:spcAft>
          <a:spcPct val="0"/>
        </a:spcAft>
        <a:defRPr sz="2400" b="1">
          <a:solidFill>
            <a:schemeClr val="tx2"/>
          </a:solidFill>
          <a:latin typeface="Arial" charset="0"/>
        </a:defRPr>
      </a:lvl3pPr>
      <a:lvl4pPr algn="l" rtl="0" eaLnBrk="0" fontAlgn="base" hangingPunct="0">
        <a:spcBef>
          <a:spcPct val="0"/>
        </a:spcBef>
        <a:spcAft>
          <a:spcPct val="0"/>
        </a:spcAft>
        <a:defRPr sz="2400" b="1">
          <a:solidFill>
            <a:schemeClr val="tx2"/>
          </a:solidFill>
          <a:latin typeface="Arial" charset="0"/>
        </a:defRPr>
      </a:lvl4pPr>
      <a:lvl5pPr algn="l" rtl="0" eaLnBrk="0" fontAlgn="base" hangingPunct="0">
        <a:spcBef>
          <a:spcPct val="0"/>
        </a:spcBef>
        <a:spcAft>
          <a:spcPct val="0"/>
        </a:spcAft>
        <a:defRPr sz="2400" b="1">
          <a:solidFill>
            <a:schemeClr val="tx2"/>
          </a:solidFill>
          <a:latin typeface="Arial" charset="0"/>
        </a:defRPr>
      </a:lvl5pPr>
      <a:lvl6pPr marL="457200" algn="l" rtl="0" fontAlgn="base">
        <a:spcBef>
          <a:spcPct val="0"/>
        </a:spcBef>
        <a:spcAft>
          <a:spcPct val="0"/>
        </a:spcAft>
        <a:defRPr sz="2400" b="1">
          <a:solidFill>
            <a:schemeClr val="tx2"/>
          </a:solidFill>
          <a:latin typeface="Arial" charset="0"/>
        </a:defRPr>
      </a:lvl6pPr>
      <a:lvl7pPr marL="914400" algn="l" rtl="0" fontAlgn="base">
        <a:spcBef>
          <a:spcPct val="0"/>
        </a:spcBef>
        <a:spcAft>
          <a:spcPct val="0"/>
        </a:spcAft>
        <a:defRPr sz="2400" b="1">
          <a:solidFill>
            <a:schemeClr val="tx2"/>
          </a:solidFill>
          <a:latin typeface="Arial" charset="0"/>
        </a:defRPr>
      </a:lvl7pPr>
      <a:lvl8pPr marL="1371600" algn="l" rtl="0" fontAlgn="base">
        <a:spcBef>
          <a:spcPct val="0"/>
        </a:spcBef>
        <a:spcAft>
          <a:spcPct val="0"/>
        </a:spcAft>
        <a:defRPr sz="2400" b="1">
          <a:solidFill>
            <a:schemeClr val="tx2"/>
          </a:solidFill>
          <a:latin typeface="Arial" charset="0"/>
        </a:defRPr>
      </a:lvl8pPr>
      <a:lvl9pPr marL="1828800" algn="l" rtl="0" fontAlgn="base">
        <a:spcBef>
          <a:spcPct val="0"/>
        </a:spcBef>
        <a:spcAft>
          <a:spcPct val="0"/>
        </a:spcAft>
        <a:defRPr sz="24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dirty="0" smtClean="0"/>
              <a:t>Session 2</a:t>
            </a:r>
          </a:p>
        </p:txBody>
      </p:sp>
      <p:sp>
        <p:nvSpPr>
          <p:cNvPr id="4099" name="Rectangle 3"/>
          <p:cNvSpPr>
            <a:spLocks noGrp="1" noChangeArrowheads="1"/>
          </p:cNvSpPr>
          <p:nvPr>
            <p:ph type="subTitle" idx="1"/>
          </p:nvPr>
        </p:nvSpPr>
        <p:spPr/>
        <p:txBody>
          <a:bodyPr/>
          <a:lstStyle/>
          <a:p>
            <a:pPr eaLnBrk="1" hangingPunct="1"/>
            <a:r>
              <a:rPr lang="en-US" dirty="0" smtClean="0"/>
              <a:t>Classification of Food Security Risk Locations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Prioritizing preparedness activities</a:t>
            </a:r>
            <a:endParaRPr lang="en-US" dirty="0"/>
          </a:p>
        </p:txBody>
      </p:sp>
      <p:pic>
        <p:nvPicPr>
          <p:cNvPr id="4" name="Content Placeholder 3"/>
          <p:cNvPicPr>
            <a:picLocks noGrp="1"/>
          </p:cNvPicPr>
          <p:nvPr>
            <p:ph idx="1"/>
          </p:nvPr>
        </p:nvPicPr>
        <p:blipFill>
          <a:blip r:embed="rId3" cstate="print"/>
          <a:srcRect l="5983" t="24216" r="1389" b="21368"/>
          <a:stretch>
            <a:fillRect/>
          </a:stretch>
        </p:blipFill>
        <p:spPr bwMode="auto">
          <a:xfrm>
            <a:off x="304800" y="1600200"/>
            <a:ext cx="8577262" cy="38962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endParaRPr lang="en-US" dirty="0"/>
          </a:p>
        </p:txBody>
      </p:sp>
      <p:pic>
        <p:nvPicPr>
          <p:cNvPr id="4" name="Picture 13" descr="AICOMM_Logo_F"/>
          <p:cNvPicPr>
            <a:picLocks noGrp="1" noChangeAspect="1" noChangeArrowheads="1"/>
          </p:cNvPicPr>
          <p:nvPr>
            <p:ph idx="1"/>
          </p:nvPr>
        </p:nvPicPr>
        <p:blipFill>
          <a:blip r:embed="rId3" cstate="print"/>
          <a:srcRect/>
          <a:stretch>
            <a:fillRect/>
          </a:stretch>
        </p:blipFill>
        <p:spPr bwMode="auto">
          <a:xfrm>
            <a:off x="1143000" y="2362200"/>
            <a:ext cx="6802881" cy="23656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objectives: </a:t>
            </a:r>
            <a:endParaRPr lang="en-US" dirty="0"/>
          </a:p>
        </p:txBody>
      </p:sp>
      <p:sp>
        <p:nvSpPr>
          <p:cNvPr id="3" name="Content Placeholder 2"/>
          <p:cNvSpPr>
            <a:spLocks noGrp="1"/>
          </p:cNvSpPr>
          <p:nvPr>
            <p:ph idx="1"/>
          </p:nvPr>
        </p:nvSpPr>
        <p:spPr>
          <a:xfrm>
            <a:off x="381000" y="1295400"/>
            <a:ext cx="8186738" cy="4724400"/>
          </a:xfrm>
        </p:spPr>
        <p:txBody>
          <a:bodyPr/>
          <a:lstStyle/>
          <a:p>
            <a:pPr>
              <a:buFontTx/>
              <a:buNone/>
            </a:pPr>
            <a:r>
              <a:rPr lang="en-US" dirty="0" smtClean="0"/>
              <a:t>Explain how the </a:t>
            </a:r>
            <a:r>
              <a:rPr lang="en-US" b="1" dirty="0" smtClean="0"/>
              <a:t>Risk Classification </a:t>
            </a:r>
            <a:r>
              <a:rPr lang="en-US" dirty="0" smtClean="0"/>
              <a:t>tool can be used to: </a:t>
            </a:r>
          </a:p>
          <a:p>
            <a:r>
              <a:rPr lang="en-US" dirty="0" smtClean="0"/>
              <a:t>Identify geographic areas that could become food insecure during a pandemic</a:t>
            </a:r>
          </a:p>
          <a:p>
            <a:r>
              <a:rPr lang="en-US" dirty="0" smtClean="0"/>
              <a:t>Classify these areas according to the risk of loss of food and livelihood security</a:t>
            </a:r>
          </a:p>
          <a:p>
            <a:r>
              <a:rPr lang="en-US" dirty="0" smtClean="0"/>
              <a:t>Identify areas where you will need to collect more information</a:t>
            </a:r>
          </a:p>
          <a:p>
            <a:r>
              <a:rPr lang="en-US" dirty="0" smtClean="0"/>
              <a:t>Prioritize regions in the municipality for preparedness and response activities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001000" cy="609600"/>
          </a:xfrm>
        </p:spPr>
        <p:txBody>
          <a:bodyPr/>
          <a:lstStyle/>
          <a:p>
            <a:r>
              <a:rPr lang="en-US" dirty="0" smtClean="0"/>
              <a:t>How can the Risk Classification tool help? </a:t>
            </a:r>
            <a:endParaRPr lang="en-US" dirty="0"/>
          </a:p>
        </p:txBody>
      </p:sp>
      <p:sp>
        <p:nvSpPr>
          <p:cNvPr id="3" name="Content Placeholder 2"/>
          <p:cNvSpPr>
            <a:spLocks noGrp="1"/>
          </p:cNvSpPr>
          <p:nvPr>
            <p:ph idx="1"/>
          </p:nvPr>
        </p:nvSpPr>
        <p:spPr/>
        <p:txBody>
          <a:bodyPr/>
          <a:lstStyle/>
          <a:p>
            <a:r>
              <a:rPr lang="en-US" dirty="0" smtClean="0"/>
              <a:t>Gives </a:t>
            </a:r>
            <a:r>
              <a:rPr lang="en-US" b="1" dirty="0" smtClean="0"/>
              <a:t>estimates </a:t>
            </a:r>
            <a:r>
              <a:rPr lang="en-US" dirty="0" smtClean="0"/>
              <a:t>of areas within a region that are at high risk</a:t>
            </a:r>
          </a:p>
          <a:p>
            <a:r>
              <a:rPr lang="en-US" dirty="0" smtClean="0"/>
              <a:t>Provides a measure of the </a:t>
            </a:r>
            <a:r>
              <a:rPr lang="en-US" b="1" i="1" dirty="0" smtClean="0"/>
              <a:t>relative</a:t>
            </a:r>
            <a:r>
              <a:rPr lang="en-US" b="1" dirty="0" smtClean="0"/>
              <a:t> </a:t>
            </a:r>
            <a:r>
              <a:rPr lang="en-US" dirty="0" smtClean="0"/>
              <a:t>risk in one area of a region in relation to another area in the same region</a:t>
            </a:r>
          </a:p>
          <a:p>
            <a:pPr>
              <a:buNone/>
            </a:pPr>
            <a:endParaRPr lang="en-US" dirty="0" smtClean="0"/>
          </a:p>
          <a:p>
            <a:r>
              <a:rPr lang="en-US" dirty="0" smtClean="0"/>
              <a:t>Cannot tell you exactly how many people will suffer from food insecurity</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use the Risk Classification tool</a:t>
            </a:r>
            <a:endParaRPr lang="en-US" dirty="0"/>
          </a:p>
        </p:txBody>
      </p:sp>
      <p:sp>
        <p:nvSpPr>
          <p:cNvPr id="3" name="Content Placeholder 2"/>
          <p:cNvSpPr>
            <a:spLocks noGrp="1"/>
          </p:cNvSpPr>
          <p:nvPr>
            <p:ph idx="1"/>
          </p:nvPr>
        </p:nvSpPr>
        <p:spPr/>
        <p:txBody>
          <a:bodyPr/>
          <a:lstStyle/>
          <a:p>
            <a:r>
              <a:rPr lang="en-US" dirty="0" smtClean="0"/>
              <a:t>Before you use the tool you will need to enable Macros. </a:t>
            </a:r>
          </a:p>
          <a:p>
            <a:r>
              <a:rPr lang="en-US" dirty="0" smtClean="0"/>
              <a:t>How you do this will depend on the version of Excel you are using</a:t>
            </a:r>
          </a:p>
          <a:p>
            <a:pPr lvl="1"/>
            <a:r>
              <a:rPr lang="en-US" sz="2000" dirty="0" smtClean="0"/>
              <a:t>Office 1997-2003  a screen will pop up with instructions on how to enable Macros</a:t>
            </a:r>
          </a:p>
          <a:p>
            <a:pPr lvl="1"/>
            <a:r>
              <a:rPr lang="en-US" sz="2000" dirty="0" smtClean="0"/>
              <a:t>Office 2007 – click this Options button on the upper left side of the screen </a:t>
            </a:r>
            <a:endParaRPr lang="en-US" sz="2000" dirty="0"/>
          </a:p>
        </p:txBody>
      </p:sp>
      <p:pic>
        <p:nvPicPr>
          <p:cNvPr id="5" name="Picture 4"/>
          <p:cNvPicPr/>
          <p:nvPr/>
        </p:nvPicPr>
        <p:blipFill>
          <a:blip r:embed="rId3" cstate="print"/>
          <a:srcRect t="17379" r="31196" b="56126"/>
          <a:stretch>
            <a:fillRect/>
          </a:stretch>
        </p:blipFill>
        <p:spPr bwMode="auto">
          <a:xfrm>
            <a:off x="2971800" y="4876800"/>
            <a:ext cx="5562600" cy="1676400"/>
          </a:xfrm>
          <a:prstGeom prst="rect">
            <a:avLst/>
          </a:prstGeom>
          <a:noFill/>
          <a:ln w="9525">
            <a:noFill/>
            <a:miter lim="800000"/>
            <a:headEnd/>
            <a:tailEnd/>
          </a:ln>
        </p:spPr>
      </p:pic>
      <p:cxnSp>
        <p:nvCxnSpPr>
          <p:cNvPr id="7" name="Straight Arrow Connector 6"/>
          <p:cNvCxnSpPr/>
          <p:nvPr/>
        </p:nvCxnSpPr>
        <p:spPr>
          <a:xfrm flipV="1">
            <a:off x="1219200" y="5257800"/>
            <a:ext cx="3886200" cy="9144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5181600" y="4876800"/>
            <a:ext cx="838200" cy="4572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Entry Page </a:t>
            </a:r>
            <a:endParaRPr lang="en-US" dirty="0"/>
          </a:p>
        </p:txBody>
      </p:sp>
      <p:pic>
        <p:nvPicPr>
          <p:cNvPr id="2050" name="Picture 2"/>
          <p:cNvPicPr>
            <a:picLocks noGrp="1" noChangeAspect="1" noChangeArrowheads="1"/>
          </p:cNvPicPr>
          <p:nvPr>
            <p:ph idx="1"/>
          </p:nvPr>
        </p:nvPicPr>
        <p:blipFill>
          <a:blip r:embed="rId3" cstate="print"/>
          <a:srcRect l="4548" t="10714" r="8398" b="8929"/>
          <a:stretch>
            <a:fillRect/>
          </a:stretch>
        </p:blipFill>
        <p:spPr bwMode="auto">
          <a:xfrm>
            <a:off x="533400" y="1154723"/>
            <a:ext cx="7924800" cy="548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Entry Page </a:t>
            </a:r>
            <a:endParaRPr lang="en-US" dirty="0"/>
          </a:p>
        </p:txBody>
      </p:sp>
      <p:sp>
        <p:nvSpPr>
          <p:cNvPr id="3" name="Content Placeholder 2"/>
          <p:cNvSpPr>
            <a:spLocks noGrp="1"/>
          </p:cNvSpPr>
          <p:nvPr>
            <p:ph idx="1"/>
          </p:nvPr>
        </p:nvSpPr>
        <p:spPr>
          <a:xfrm>
            <a:off x="457200" y="1447800"/>
            <a:ext cx="4419600" cy="4724400"/>
          </a:xfrm>
        </p:spPr>
        <p:txBody>
          <a:bodyPr/>
          <a:lstStyle/>
          <a:p>
            <a:r>
              <a:rPr lang="en-US" dirty="0" smtClean="0"/>
              <a:t>Enter information for each risk factor indicated in the questionnaire. </a:t>
            </a:r>
          </a:p>
          <a:p>
            <a:endParaRPr lang="en-US" dirty="0" smtClean="0"/>
          </a:p>
          <a:p>
            <a:r>
              <a:rPr lang="en-US" dirty="0" smtClean="0"/>
              <a:t>For today’s purpose, estimate the answers to the questions to the best of your ability</a:t>
            </a:r>
          </a:p>
          <a:p>
            <a:endParaRPr lang="en-US" dirty="0"/>
          </a:p>
        </p:txBody>
      </p:sp>
      <p:pic>
        <p:nvPicPr>
          <p:cNvPr id="4" name="Picture 3"/>
          <p:cNvPicPr/>
          <p:nvPr/>
        </p:nvPicPr>
        <p:blipFill>
          <a:blip r:embed="rId3" cstate="print"/>
          <a:srcRect l="11966" t="14245" r="11966" b="18519"/>
          <a:stretch>
            <a:fillRect/>
          </a:stretch>
        </p:blipFill>
        <p:spPr bwMode="auto">
          <a:xfrm>
            <a:off x="4800600" y="1905000"/>
            <a:ext cx="4083050" cy="266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Classification Page</a:t>
            </a:r>
            <a:endParaRPr lang="en-US" dirty="0"/>
          </a:p>
        </p:txBody>
      </p:sp>
      <p:pic>
        <p:nvPicPr>
          <p:cNvPr id="5" name="Picture 4"/>
          <p:cNvPicPr/>
          <p:nvPr/>
        </p:nvPicPr>
        <p:blipFill>
          <a:blip r:embed="rId3" cstate="print"/>
          <a:srcRect l="4167" t="24359" r="14209" b="37179"/>
          <a:stretch>
            <a:fillRect/>
          </a:stretch>
        </p:blipFill>
        <p:spPr bwMode="auto">
          <a:xfrm>
            <a:off x="228600" y="1295400"/>
            <a:ext cx="8686800" cy="4343400"/>
          </a:xfrm>
          <a:prstGeom prst="rect">
            <a:avLst/>
          </a:prstGeom>
          <a:noFill/>
          <a:ln w="9525">
            <a:noFill/>
            <a:miter lim="800000"/>
            <a:headEnd/>
            <a:tailEnd/>
          </a:ln>
        </p:spPr>
      </p:pic>
      <p:cxnSp>
        <p:nvCxnSpPr>
          <p:cNvPr id="7" name="Straight Arrow Connector 6"/>
          <p:cNvCxnSpPr/>
          <p:nvPr/>
        </p:nvCxnSpPr>
        <p:spPr>
          <a:xfrm flipV="1">
            <a:off x="533400" y="3657600"/>
            <a:ext cx="3352800" cy="2286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3733800" y="2438400"/>
            <a:ext cx="4038600" cy="13716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1000"/>
                                        <p:tgtEl>
                                          <p:spTgt spid="7"/>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more target areas </a:t>
            </a:r>
            <a:endParaRPr lang="en-US" dirty="0"/>
          </a:p>
        </p:txBody>
      </p:sp>
      <p:sp>
        <p:nvSpPr>
          <p:cNvPr id="3" name="Content Placeholder 2"/>
          <p:cNvSpPr>
            <a:spLocks noGrp="1"/>
          </p:cNvSpPr>
          <p:nvPr>
            <p:ph idx="1"/>
          </p:nvPr>
        </p:nvSpPr>
        <p:spPr/>
        <p:txBody>
          <a:bodyPr/>
          <a:lstStyle/>
          <a:p>
            <a:r>
              <a:rPr lang="en-US" dirty="0" smtClean="0"/>
              <a:t>Enter mock data for at least three more target areas. </a:t>
            </a:r>
          </a:p>
          <a:p>
            <a:r>
              <a:rPr lang="en-US" dirty="0" smtClean="0"/>
              <a:t>Try to vary the mock data you enter so that you end up with a variety of risk classifications.</a:t>
            </a:r>
          </a:p>
          <a:p>
            <a:r>
              <a:rPr lang="en-US" dirty="0" smtClean="0"/>
              <a:t>Remember to choose target areas that are similar subdivisions to your first entry. </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001000" cy="609600"/>
          </a:xfrm>
        </p:spPr>
        <p:txBody>
          <a:bodyPr/>
          <a:lstStyle/>
          <a:p>
            <a:r>
              <a:rPr lang="en-US" dirty="0" smtClean="0"/>
              <a:t>Using the Risk Classifications to create a Risk Map</a:t>
            </a:r>
            <a:endParaRPr lang="en-US" dirty="0"/>
          </a:p>
        </p:txBody>
      </p:sp>
      <p:pic>
        <p:nvPicPr>
          <p:cNvPr id="4" name="Content Placeholder 3" descr="St. Lucia color.bmp"/>
          <p:cNvPicPr>
            <a:picLocks noGrp="1" noChangeAspect="1"/>
          </p:cNvPicPr>
          <p:nvPr>
            <p:ph idx="1"/>
          </p:nvPr>
        </p:nvPicPr>
        <p:blipFill>
          <a:blip r:embed="rId3" cstate="print"/>
          <a:srcRect/>
          <a:stretch>
            <a:fillRect/>
          </a:stretch>
        </p:blipFill>
        <p:spPr bwMode="auto">
          <a:xfrm>
            <a:off x="2438400" y="1447800"/>
            <a:ext cx="4038600" cy="474242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SAID_no_header">
  <a:themeElements>
    <a:clrScheme name="USAID_no_hea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SAID_no_head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SAID_no_hea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SAID_no_head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SAID_no_head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SAID_no_head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SAID_no_head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SAID_no_head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SAID_no_header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SAID_no_head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SAID_no_head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SAID_no_head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SAID_no_head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SAID_no_head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TotalTime>
  <Words>1606</Words>
  <Application>Microsoft Office PowerPoint</Application>
  <PresentationFormat>On-screen Show (4:3)</PresentationFormat>
  <Paragraphs>107</Paragraphs>
  <Slides>11</Slides>
  <Notes>11</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Profile</vt:lpstr>
      <vt:lpstr>USAID_no_header</vt:lpstr>
      <vt:lpstr>Session 2</vt:lpstr>
      <vt:lpstr>Today’s objectives: </vt:lpstr>
      <vt:lpstr>How can the Risk Classification tool help? </vt:lpstr>
      <vt:lpstr>How to use the Risk Classification tool</vt:lpstr>
      <vt:lpstr>Information Entry Page </vt:lpstr>
      <vt:lpstr>Information Entry Page </vt:lpstr>
      <vt:lpstr>Risk Classification Page</vt:lpstr>
      <vt:lpstr>Add more target areas </vt:lpstr>
      <vt:lpstr>Using the Risk Classifications to create a Risk Map</vt:lpstr>
      <vt:lpstr>Prioritizing preparedness activities</vt:lpstr>
      <vt:lpstr>Thank You </vt:lpstr>
    </vt:vector>
  </TitlesOfParts>
  <Company>aed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Classification </dc:title>
  <dc:creator>Laurie Starr- TANGO International</dc:creator>
  <cp:lastModifiedBy>Laurie </cp:lastModifiedBy>
  <cp:revision>79</cp:revision>
  <dcterms:created xsi:type="dcterms:W3CDTF">2007-12-03T14:07:51Z</dcterms:created>
  <dcterms:modified xsi:type="dcterms:W3CDTF">2009-10-14T17:45:36Z</dcterms:modified>
</cp:coreProperties>
</file>