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Lst>
  <p:notesMasterIdLst>
    <p:notesMasterId r:id="rId26"/>
  </p:notesMasterIdLst>
  <p:handoutMasterIdLst>
    <p:handoutMasterId r:id="rId27"/>
  </p:handoutMasterIdLst>
  <p:sldIdLst>
    <p:sldId id="256" r:id="rId3"/>
    <p:sldId id="257" r:id="rId4"/>
    <p:sldId id="259" r:id="rId5"/>
    <p:sldId id="263" r:id="rId6"/>
    <p:sldId id="264" r:id="rId7"/>
    <p:sldId id="265" r:id="rId8"/>
    <p:sldId id="266" r:id="rId9"/>
    <p:sldId id="267" r:id="rId10"/>
    <p:sldId id="269" r:id="rId11"/>
    <p:sldId id="271" r:id="rId12"/>
    <p:sldId id="270" r:id="rId13"/>
    <p:sldId id="272" r:id="rId14"/>
    <p:sldId id="275" r:id="rId15"/>
    <p:sldId id="276" r:id="rId16"/>
    <p:sldId id="277" r:id="rId17"/>
    <p:sldId id="278" r:id="rId18"/>
    <p:sldId id="280" r:id="rId19"/>
    <p:sldId id="279" r:id="rId20"/>
    <p:sldId id="281" r:id="rId21"/>
    <p:sldId id="260" r:id="rId22"/>
    <p:sldId id="261" r:id="rId23"/>
    <p:sldId id="262" r:id="rId24"/>
    <p:sldId id="258" r:id="rId25"/>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0066FF"/>
    <a:srgbClr val="FFCC00"/>
    <a:srgbClr val="996633"/>
    <a:srgbClr val="3366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75485" autoAdjust="0"/>
  </p:normalViewPr>
  <p:slideViewPr>
    <p:cSldViewPr>
      <p:cViewPr>
        <p:scale>
          <a:sx n="66" d="100"/>
          <a:sy n="66" d="100"/>
        </p:scale>
        <p:origin x="-636" y="34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1764"/>
    </p:cViewPr>
  </p:sorterViewPr>
  <p:notesViewPr>
    <p:cSldViewPr>
      <p:cViewPr>
        <p:scale>
          <a:sx n="125" d="100"/>
          <a:sy n="125" d="100"/>
        </p:scale>
        <p:origin x="-318" y="3960"/>
      </p:cViewPr>
      <p:guideLst>
        <p:guide orient="horz" pos="2928"/>
        <p:guide pos="216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1440" tIns="45720" rIns="91440" bIns="45720" rtlCol="0"/>
          <a:lstStyle>
            <a:lvl1pPr algn="r">
              <a:defRPr sz="1200"/>
            </a:lvl1pPr>
          </a:lstStyle>
          <a:p>
            <a:fld id="{EC297C9C-1861-49C5-8BE2-B02B95CB871E}" type="datetimeFigureOut">
              <a:rPr lang="en-US" smtClean="0"/>
              <a:t>10/14/2009</a:t>
            </a:fld>
            <a:endParaRPr lang="en-US"/>
          </a:p>
        </p:txBody>
      </p:sp>
      <p:sp>
        <p:nvSpPr>
          <p:cNvPr id="4" name="Footer Placeholder 3"/>
          <p:cNvSpPr>
            <a:spLocks noGrp="1"/>
          </p:cNvSpPr>
          <p:nvPr>
            <p:ph type="ftr" sz="quarter" idx="2"/>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1440" tIns="45720" rIns="91440" bIns="45720" rtlCol="0" anchor="b"/>
          <a:lstStyle>
            <a:lvl1pPr algn="r">
              <a:defRPr sz="1200"/>
            </a:lvl1pPr>
          </a:lstStyle>
          <a:p>
            <a:fld id="{C18F7AAC-AE71-4CDA-A843-104FC4962BE1}" type="slidenum">
              <a:rPr lang="en-US" smtClean="0"/>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82119"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defRPr sz="1200" smtClean="0"/>
            </a:lvl1pPr>
          </a:lstStyle>
          <a:p>
            <a:pPr>
              <a:defRPr/>
            </a:pPr>
            <a:endParaRPr lang="en-US"/>
          </a:p>
        </p:txBody>
      </p:sp>
      <p:sp>
        <p:nvSpPr>
          <p:cNvPr id="7171" name="Rectangle 3"/>
          <p:cNvSpPr>
            <a:spLocks noGrp="1" noChangeArrowheads="1"/>
          </p:cNvSpPr>
          <p:nvPr>
            <p:ph type="dt" idx="1"/>
          </p:nvPr>
        </p:nvSpPr>
        <p:spPr bwMode="auto">
          <a:xfrm>
            <a:off x="3898102" y="0"/>
            <a:ext cx="2982119"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a:defRPr sz="1200" smtClean="0"/>
            </a:lvl1pPr>
          </a:lstStyle>
          <a:p>
            <a:pPr>
              <a:defRPr/>
            </a:pPr>
            <a:endParaRPr lang="en-US"/>
          </a:p>
        </p:txBody>
      </p:sp>
      <p:sp>
        <p:nvSpPr>
          <p:cNvPr id="6148"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8182" y="4415790"/>
            <a:ext cx="5505450" cy="418338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829967"/>
            <a:ext cx="2982119"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defRPr sz="1200" smtClean="0"/>
            </a:lvl1pPr>
          </a:lstStyle>
          <a:p>
            <a:pPr>
              <a:defRPr/>
            </a:pPr>
            <a:endParaRPr lang="en-US"/>
          </a:p>
        </p:txBody>
      </p:sp>
      <p:sp>
        <p:nvSpPr>
          <p:cNvPr id="7175" name="Rectangle 7"/>
          <p:cNvSpPr>
            <a:spLocks noGrp="1" noChangeArrowheads="1"/>
          </p:cNvSpPr>
          <p:nvPr>
            <p:ph type="sldNum" sz="quarter" idx="5"/>
          </p:nvPr>
        </p:nvSpPr>
        <p:spPr bwMode="auto">
          <a:xfrm>
            <a:off x="3898102" y="8829967"/>
            <a:ext cx="2982119"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a:defRPr sz="1200" smtClean="0"/>
            </a:lvl1pPr>
          </a:lstStyle>
          <a:p>
            <a:pPr>
              <a:defRPr/>
            </a:pPr>
            <a:fld id="{5E219678-9F14-4369-B933-DA268C71B242}" type="slidenum">
              <a:rPr lang="en-US"/>
              <a:pPr>
                <a:defRPr/>
              </a:pPr>
              <a:t>‹#›</a:t>
            </a:fld>
            <a:endParaRPr 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9E6234CB-0D8E-4920-B6DA-14A64B3D7983}" type="slidenum">
              <a:rPr lang="en-US"/>
              <a:pPr/>
              <a:t>1</a:t>
            </a:fld>
            <a:endParaRPr 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r>
              <a:rPr lang="en-US" i="1" dirty="0" smtClean="0"/>
              <a:t>Before facilitating this session, confirm</a:t>
            </a:r>
            <a:r>
              <a:rPr lang="en-US" i="1" baseline="0" dirty="0" smtClean="0"/>
              <a:t> that each participant has a copy of the tool </a:t>
            </a:r>
            <a:r>
              <a:rPr lang="en-US" b="1" i="1" baseline="0" dirty="0" smtClean="0"/>
              <a:t>Household Food Security Preparedness  </a:t>
            </a:r>
            <a:r>
              <a:rPr lang="en-US" b="0" i="1" baseline="0" dirty="0" smtClean="0"/>
              <a:t>and a copy of the activity handout for Session 4. </a:t>
            </a:r>
          </a:p>
          <a:p>
            <a:pPr eaLnBrk="1" hangingPunct="1"/>
            <a:endParaRPr lang="en-US" i="1" dirty="0" smtClean="0"/>
          </a:p>
          <a:p>
            <a:pPr eaLnBrk="1" hangingPunct="1"/>
            <a:r>
              <a:rPr lang="en-US" i="1" dirty="0" smtClean="0"/>
              <a:t>Keep this slide on the screen while people arrive and settle in for the session. </a:t>
            </a:r>
          </a:p>
        </p:txBody>
      </p:sp>
      <p:sp>
        <p:nvSpPr>
          <p:cNvPr id="5" name="Footer Placeholder 4"/>
          <p:cNvSpPr>
            <a:spLocks noGrp="1"/>
          </p:cNvSpPr>
          <p:nvPr>
            <p:ph type="ftr" sz="quarter" idx="10"/>
          </p:nvPr>
        </p:nvSpPr>
        <p:spPr>
          <a:xfrm>
            <a:off x="88106" y="8610600"/>
            <a:ext cx="6412706" cy="464820"/>
          </a:xfrm>
        </p:spPr>
        <p:txBody>
          <a:bodyPr/>
          <a:lstStyle/>
          <a:p>
            <a:pPr>
              <a:defRPr/>
            </a:pPr>
            <a:r>
              <a:rPr lang="en-US" dirty="0"/>
              <a:t>Session </a:t>
            </a:r>
            <a:r>
              <a:rPr lang="en-US" dirty="0" smtClean="0"/>
              <a:t>4 </a:t>
            </a:r>
            <a:r>
              <a:rPr lang="en-US" dirty="0"/>
              <a:t>Facilitation Guide: </a:t>
            </a:r>
            <a:r>
              <a:rPr lang="en-US" dirty="0" smtClean="0"/>
              <a:t>Household Food Security Preparedness</a:t>
            </a:r>
            <a:endParaRPr lang="en-US" dirty="0"/>
          </a:p>
          <a:p>
            <a:pPr>
              <a:defRPr/>
            </a:pPr>
            <a:r>
              <a:rPr lang="en-US" b="1" dirty="0"/>
              <a:t>Prepared for AI.COMM by </a:t>
            </a:r>
            <a:r>
              <a:rPr lang="en-US" b="1"/>
              <a:t>Tango </a:t>
            </a:r>
            <a:r>
              <a:rPr lang="en-US" b="1" smtClean="0"/>
              <a:t>International</a:t>
            </a:r>
            <a:endParaRPr lang="en-US" b="1" i="1"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defRPr/>
            </a:pPr>
            <a:r>
              <a:rPr lang="en-US" sz="1800" dirty="0" smtClean="0">
                <a:sym typeface="Webdings"/>
              </a:rPr>
              <a:t> </a:t>
            </a:r>
            <a:r>
              <a:rPr lang="en-US" b="1" i="1" dirty="0" smtClean="0"/>
              <a:t>Facilitator’s Note: </a:t>
            </a:r>
            <a:r>
              <a:rPr lang="en-US" b="0" i="1" baseline="0" dirty="0" smtClean="0"/>
              <a:t>Ask the group for ideas about specific ways in which community outreach volunteers could help households plan emergency food storage( in addition to providing a list of recommended nonperishable foods). </a:t>
            </a:r>
          </a:p>
          <a:p>
            <a:pPr defTabSz="924458">
              <a:defRPr/>
            </a:pPr>
            <a:r>
              <a:rPr lang="en-US" i="1" dirty="0" smtClean="0"/>
              <a:t>If participants are unable to come up with ideas offer the following:  </a:t>
            </a:r>
          </a:p>
          <a:p>
            <a:pPr defTabSz="924458">
              <a:defRPr/>
            </a:pPr>
            <a:endParaRPr lang="en-US" b="0" i="1" baseline="0" dirty="0" smtClean="0"/>
          </a:p>
          <a:p>
            <a:r>
              <a:rPr lang="en-US" dirty="0" smtClean="0"/>
              <a:t>Help households identify any nutritional gaps in household storage plans</a:t>
            </a:r>
          </a:p>
          <a:p>
            <a:r>
              <a:rPr lang="en-US" dirty="0" smtClean="0"/>
              <a:t>Suggest non-perishable replacements for perishable foods commonly consumed by the household. </a:t>
            </a:r>
          </a:p>
          <a:p>
            <a:r>
              <a:rPr lang="en-US" dirty="0" smtClean="0"/>
              <a:t>Help</a:t>
            </a:r>
            <a:r>
              <a:rPr lang="en-US" baseline="0" dirty="0" smtClean="0"/>
              <a:t> households with calculations for determining how much food they will need to store to endure a 6-12 week pandemic wave</a:t>
            </a:r>
            <a:r>
              <a:rPr lang="en-US" i="1" baseline="0" dirty="0" smtClean="0"/>
              <a:t>. </a:t>
            </a:r>
          </a:p>
          <a:p>
            <a:r>
              <a:rPr lang="en-US" dirty="0" smtClean="0"/>
              <a:t>Encourage households keep diaries of foods consumed and essential needs – the diaries</a:t>
            </a:r>
            <a:r>
              <a:rPr lang="en-US" baseline="0" dirty="0" smtClean="0"/>
              <a:t> will </a:t>
            </a:r>
            <a:r>
              <a:rPr lang="en-US" dirty="0" smtClean="0"/>
              <a:t> help them to estimate the amount and types of food they will need to manage through a</a:t>
            </a:r>
            <a:r>
              <a:rPr lang="en-US" baseline="0" dirty="0" smtClean="0"/>
              <a:t> pandemic wave. </a:t>
            </a:r>
            <a:r>
              <a:rPr lang="en-US" dirty="0" smtClean="0"/>
              <a:t> </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5E219678-9F14-4369-B933-DA268C71B242}" type="slidenum">
              <a:rPr lang="en-US" smtClean="0"/>
              <a:pPr>
                <a:defRPr/>
              </a:pPr>
              <a:t>10</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History has shown that hoarding in panic can lead to famine deaths. Less food is available and higher food prices makes it more difficult for those on limited incomes to purchase enough food.</a:t>
            </a:r>
          </a:p>
          <a:p>
            <a:r>
              <a:rPr lang="en-US" dirty="0" smtClean="0"/>
              <a:t> </a:t>
            </a:r>
          </a:p>
        </p:txBody>
      </p:sp>
      <p:sp>
        <p:nvSpPr>
          <p:cNvPr id="4" name="Slide Number Placeholder 3"/>
          <p:cNvSpPr>
            <a:spLocks noGrp="1"/>
          </p:cNvSpPr>
          <p:nvPr>
            <p:ph type="sldNum" sz="quarter" idx="10"/>
          </p:nvPr>
        </p:nvSpPr>
        <p:spPr/>
        <p:txBody>
          <a:bodyPr/>
          <a:lstStyle/>
          <a:p>
            <a:pPr>
              <a:defRPr/>
            </a:pPr>
            <a:fld id="{5E219678-9F14-4369-B933-DA268C71B242}" type="slidenum">
              <a:rPr lang="en-US" smtClean="0"/>
              <a:pPr>
                <a:defRPr/>
              </a:pPr>
              <a:t>11</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E219678-9F14-4369-B933-DA268C71B242}" type="slidenum">
              <a:rPr lang="en-US" smtClean="0"/>
              <a:pPr>
                <a:defRPr/>
              </a:pPr>
              <a:t>12</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400" i="1" dirty="0" smtClean="0">
                <a:sym typeface="Wingdings"/>
              </a:rPr>
              <a:t></a:t>
            </a:r>
            <a:r>
              <a:rPr lang="en-US" b="1" i="1" dirty="0" smtClean="0"/>
              <a:t>Stress this point: </a:t>
            </a:r>
            <a:r>
              <a:rPr lang="en-US" dirty="0" smtClean="0"/>
              <a:t>Not only must water be available, it must be safe. Without safe water—clean, uncontaminated, and fit to drink—diarrhea, other intestinal illnesses, and poisoning are frequent and, in turn, contribute to malnutrition and dehydration. During a pandemic, if people are sick with these diseases it will be more difficult for their immune systems to fight off the pandemic virus and it will be more difficult for them to absorb nutrients from the foods they are eating. </a:t>
            </a:r>
          </a:p>
          <a:p>
            <a:endParaRPr lang="en-US" dirty="0"/>
          </a:p>
        </p:txBody>
      </p:sp>
      <p:sp>
        <p:nvSpPr>
          <p:cNvPr id="4" name="Slide Number Placeholder 3"/>
          <p:cNvSpPr>
            <a:spLocks noGrp="1"/>
          </p:cNvSpPr>
          <p:nvPr>
            <p:ph type="sldNum" sz="quarter" idx="10"/>
          </p:nvPr>
        </p:nvSpPr>
        <p:spPr/>
        <p:txBody>
          <a:bodyPr/>
          <a:lstStyle/>
          <a:p>
            <a:pPr>
              <a:defRPr/>
            </a:pPr>
            <a:fld id="{5E219678-9F14-4369-B933-DA268C71B242}" type="slidenum">
              <a:rPr lang="en-US" smtClean="0"/>
              <a:pPr>
                <a:defRPr/>
              </a:pPr>
              <a:t>13</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2000" dirty="0" smtClean="0">
                <a:sym typeface="Webdings"/>
              </a:rPr>
              <a:t></a:t>
            </a:r>
            <a:r>
              <a:rPr lang="en-US" sz="1000" dirty="0" smtClean="0">
                <a:sym typeface="Webdings"/>
              </a:rPr>
              <a:t> </a:t>
            </a:r>
            <a:r>
              <a:rPr lang="en-US" sz="1400" i="1" dirty="0" smtClean="0">
                <a:sym typeface="Webdings"/>
              </a:rPr>
              <a:t>If participants are not familiar with these methods, provide a brief explanation, or ask volunteers that are familiar to describe these methods of water purification. </a:t>
            </a:r>
            <a:endParaRPr lang="en-US" dirty="0" smtClean="0"/>
          </a:p>
          <a:p>
            <a:pPr defTabSz="924458">
              <a:defRPr/>
            </a:pPr>
            <a:endParaRPr lang="en-US" dirty="0" smtClean="0"/>
          </a:p>
          <a:p>
            <a:r>
              <a:rPr lang="en-US" b="1" dirty="0" smtClean="0"/>
              <a:t>Boiling:</a:t>
            </a:r>
            <a:r>
              <a:rPr lang="en-US" dirty="0" smtClean="0"/>
              <a:t> Bring water to a rolling boil and boil for one minute. </a:t>
            </a:r>
          </a:p>
          <a:p>
            <a:r>
              <a:rPr lang="en-US" b="1" dirty="0" smtClean="0"/>
              <a:t>Chlorination:</a:t>
            </a:r>
            <a:r>
              <a:rPr lang="en-US" dirty="0" smtClean="0"/>
              <a:t> You can use regular household bleach (without scents or additives) to purify water. It is very important to read the label on the bottle to see how much chlorine to use per each liter of water because chlorine comes in different strengths. </a:t>
            </a:r>
          </a:p>
          <a:p>
            <a:r>
              <a:rPr lang="en-US" dirty="0" smtClean="0"/>
              <a:t>As a general rule, use two drops of household bleach (4 to 6 percent sodium hypochlorite) per liter of clear water and four drops per liter of cloudy water.  Mix the water and bleach thoroughly by stirring or shaking in the container and let stand for 30 minutes. </a:t>
            </a:r>
          </a:p>
          <a:p>
            <a:r>
              <a:rPr lang="en-US" dirty="0" smtClean="0"/>
              <a:t> </a:t>
            </a:r>
          </a:p>
          <a:p>
            <a:r>
              <a:rPr lang="en-US" b="1" dirty="0" smtClean="0"/>
              <a:t>Iodine:</a:t>
            </a:r>
            <a:r>
              <a:rPr lang="en-US" dirty="0" smtClean="0"/>
              <a:t> You can use a tincture of iodine from a first aid kit or the local pharmacy to disinfect water. As a general rule, add five drops per liter of clear water, or 10 drops per liter of cloudy water to disinfect the water. Mix water and iodine thoroughly by stirring or shaking water in the container and let stand for at least 30 minutes. </a:t>
            </a:r>
          </a:p>
          <a:p>
            <a:r>
              <a:rPr lang="en-US" dirty="0" smtClean="0"/>
              <a:t> </a:t>
            </a:r>
          </a:p>
          <a:p>
            <a:r>
              <a:rPr lang="en-US" b="1" dirty="0" smtClean="0"/>
              <a:t>Purification Tablets: </a:t>
            </a:r>
            <a:r>
              <a:rPr lang="en-US" dirty="0" smtClean="0"/>
              <a:t> Some drug stores or sporting good stores sell commercial tablets which release chlorine or iodine to disinfect water. Follow the directions on the label for proper use.</a:t>
            </a:r>
          </a:p>
          <a:p>
            <a:r>
              <a:rPr lang="en-US" b="1" dirty="0" smtClean="0"/>
              <a:t> </a:t>
            </a:r>
            <a:endParaRPr lang="en-US" dirty="0" smtClean="0"/>
          </a:p>
          <a:p>
            <a:r>
              <a:rPr lang="en-US" b="1" dirty="0" smtClean="0"/>
              <a:t>Filtration: </a:t>
            </a:r>
            <a:r>
              <a:rPr lang="en-US" dirty="0" smtClean="0"/>
              <a:t>Clay filters or</a:t>
            </a:r>
            <a:r>
              <a:rPr lang="en-US" b="1" dirty="0" smtClean="0"/>
              <a:t> </a:t>
            </a:r>
            <a:r>
              <a:rPr lang="en-US" dirty="0" smtClean="0"/>
              <a:t>slow sand filtration can reduce many large biological contaminants. Rapid sand filters cannot by themselves purify water, but they can prepare it for treatment by chlorination. </a:t>
            </a:r>
          </a:p>
          <a:p>
            <a:r>
              <a:rPr lang="en-US" dirty="0" smtClean="0"/>
              <a:t> </a:t>
            </a:r>
          </a:p>
          <a:p>
            <a:r>
              <a:rPr lang="en-US" b="1" dirty="0" smtClean="0"/>
              <a:t>Solar Disinfection</a:t>
            </a:r>
            <a:r>
              <a:rPr lang="en-US" dirty="0" smtClean="0"/>
              <a:t>: Solar disinfection can also purify water to make it safe to drink. Fill a clean plastic bottle three quarters full, shake it 20 times, and then fill the rest of the bottle. Leave the bottle out in direct sunlight (for example, on the roof of the house) for six hours straight. If it is cloudy leave the bottle out for two full days. Solar disinfection only works if the water is clear.</a:t>
            </a:r>
          </a:p>
          <a:p>
            <a:r>
              <a:rPr lang="en-US" dirty="0" smtClean="0"/>
              <a:t/>
            </a:r>
            <a:br>
              <a:rPr lang="en-US" dirty="0" smtClean="0"/>
            </a:br>
            <a:endParaRPr lang="en-US" dirty="0" smtClean="0"/>
          </a:p>
          <a:p>
            <a:pPr defTabSz="924458">
              <a:defRPr/>
            </a:pP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5E219678-9F14-4369-B933-DA268C71B242}" type="slidenum">
              <a:rPr lang="en-US" smtClean="0"/>
              <a:pPr>
                <a:defRPr/>
              </a:pPr>
              <a:t>14</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defRPr/>
            </a:pP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5E219678-9F14-4369-B933-DA268C71B242}" type="slidenum">
              <a:rPr lang="en-US" smtClean="0"/>
              <a:pPr>
                <a:defRPr/>
              </a:pPr>
              <a:t>15</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400" i="1" dirty="0" smtClean="0">
                <a:sym typeface="Wingdings"/>
              </a:rPr>
              <a:t></a:t>
            </a:r>
            <a:r>
              <a:rPr lang="en-US" b="1" i="1" dirty="0" smtClean="0"/>
              <a:t>Stress this point: </a:t>
            </a:r>
            <a:r>
              <a:rPr lang="en-US" dirty="0" smtClean="0"/>
              <a:t>Because households may only be thinking about how a pandemic virus could affect their health, it is important to stress the ways in which a severe pandemic might impact household income. Cash shortages may arise during a severe pandemic for a number of reasons.</a:t>
            </a:r>
          </a:p>
          <a:p>
            <a:r>
              <a:rPr lang="en-US" dirty="0" smtClean="0"/>
              <a:t> </a:t>
            </a:r>
          </a:p>
          <a:p>
            <a:endParaRPr lang="en-US" dirty="0"/>
          </a:p>
        </p:txBody>
      </p:sp>
      <p:sp>
        <p:nvSpPr>
          <p:cNvPr id="4" name="Slide Number Placeholder 3"/>
          <p:cNvSpPr>
            <a:spLocks noGrp="1"/>
          </p:cNvSpPr>
          <p:nvPr>
            <p:ph type="sldNum" sz="quarter" idx="10"/>
          </p:nvPr>
        </p:nvSpPr>
        <p:spPr/>
        <p:txBody>
          <a:bodyPr/>
          <a:lstStyle/>
          <a:p>
            <a:pPr>
              <a:defRPr/>
            </a:pPr>
            <a:fld id="{5E219678-9F14-4369-B933-DA268C71B242}" type="slidenum">
              <a:rPr lang="en-US" smtClean="0"/>
              <a:pPr>
                <a:defRPr/>
              </a:pPr>
              <a:t>16</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t>
            </a:r>
            <a:r>
              <a:rPr lang="en-US" sz="2400" i="1" dirty="0" smtClean="0">
                <a:sym typeface="Wingdings"/>
              </a:rPr>
              <a:t></a:t>
            </a:r>
            <a:r>
              <a:rPr lang="en-US" b="1" i="1" dirty="0" smtClean="0"/>
              <a:t>Stress this point: </a:t>
            </a:r>
            <a:r>
              <a:rPr lang="en-US" b="0" i="0" dirty="0" smtClean="0"/>
              <a:t>Households </a:t>
            </a:r>
            <a:r>
              <a:rPr lang="en-US" b="1" i="0" dirty="0" smtClean="0"/>
              <a:t>can</a:t>
            </a:r>
            <a:r>
              <a:rPr lang="en-US" b="0" i="0" dirty="0" smtClean="0"/>
              <a:t> barter during a pandemic</a:t>
            </a:r>
            <a:r>
              <a:rPr lang="en-US" b="0" i="0" baseline="0" dirty="0" smtClean="0"/>
              <a:t> when social distancing has been imposed. </a:t>
            </a:r>
          </a:p>
          <a:p>
            <a:r>
              <a:rPr lang="en-US" kern="1200" dirty="0" smtClean="0">
                <a:solidFill>
                  <a:schemeClr val="tx1"/>
                </a:solidFill>
                <a:latin typeface="Arial" charset="0"/>
                <a:ea typeface="+mn-ea"/>
                <a:cs typeface="+mn-cs"/>
              </a:rPr>
              <a:t>People can talk across a fence or street and can leave and pick up bartered items on a porch or patio without coming into close contact. Exchanged items should be disinfected (with diluted household bleach for example) before using. </a:t>
            </a:r>
          </a:p>
        </p:txBody>
      </p:sp>
      <p:sp>
        <p:nvSpPr>
          <p:cNvPr id="4" name="Slide Number Placeholder 3"/>
          <p:cNvSpPr>
            <a:spLocks noGrp="1"/>
          </p:cNvSpPr>
          <p:nvPr>
            <p:ph type="sldNum" sz="quarter" idx="10"/>
          </p:nvPr>
        </p:nvSpPr>
        <p:spPr/>
        <p:txBody>
          <a:bodyPr/>
          <a:lstStyle/>
          <a:p>
            <a:pPr>
              <a:defRPr/>
            </a:pPr>
            <a:fld id="{5E219678-9F14-4369-B933-DA268C71B242}" type="slidenum">
              <a:rPr lang="en-US" smtClean="0"/>
              <a:pPr>
                <a:defRPr/>
              </a:pPr>
              <a:t>17</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t>
            </a:r>
            <a:r>
              <a:rPr lang="en-US" sz="2400" i="1" dirty="0" smtClean="0">
                <a:sym typeface="Wingdings"/>
              </a:rPr>
              <a:t></a:t>
            </a:r>
            <a:r>
              <a:rPr lang="en-US" b="1" i="1" dirty="0" smtClean="0"/>
              <a:t>Stress this point:  </a:t>
            </a:r>
            <a:r>
              <a:rPr lang="en-US" dirty="0" smtClean="0"/>
              <a:t>Poor households typically depend on strong social relationships in times of need more often than better-off households, but the conditions of a severe pandemic will require that all economic and social groups strengthen and combine their social systems. Diverse social networks will have a greater pool of resources to draw from. </a:t>
            </a:r>
          </a:p>
          <a:p>
            <a:endParaRPr lang="en-US" dirty="0" smtClean="0"/>
          </a:p>
          <a:p>
            <a:r>
              <a:rPr lang="en-US" dirty="0" smtClean="0"/>
              <a:t>Encourage neighborhood groups to develop detailed plans for sharing resources while respecting social distancing requirements that may be in place. Once the pandemic virus arrives in your region, this will probably require establishing staggered pick up or access times. </a:t>
            </a:r>
          </a:p>
          <a:p>
            <a:endParaRPr lang="en-US" dirty="0" smtClean="0"/>
          </a:p>
          <a:p>
            <a:r>
              <a:rPr lang="en-US" b="1" i="1" dirty="0" smtClean="0"/>
              <a:t>Facilitator’s Note: </a:t>
            </a:r>
            <a:r>
              <a:rPr lang="en-US" i="1" dirty="0" smtClean="0"/>
              <a:t>Let the group know that the tool </a:t>
            </a:r>
            <a:r>
              <a:rPr lang="en-US" b="1" i="1" dirty="0" smtClean="0"/>
              <a:t>Household Food Security </a:t>
            </a:r>
            <a:r>
              <a:rPr lang="en-US" i="1" dirty="0" smtClean="0"/>
              <a:t>provides a sample plan that  community outreach members can use to help households plan for resource sharing within their neighborhood group.  </a:t>
            </a:r>
          </a:p>
          <a:p>
            <a:r>
              <a:rPr lang="en-US" dirty="0" smtClean="0"/>
              <a:t> </a:t>
            </a:r>
          </a:p>
        </p:txBody>
      </p:sp>
      <p:sp>
        <p:nvSpPr>
          <p:cNvPr id="4" name="Slide Number Placeholder 3"/>
          <p:cNvSpPr>
            <a:spLocks noGrp="1"/>
          </p:cNvSpPr>
          <p:nvPr>
            <p:ph type="sldNum" sz="quarter" idx="10"/>
          </p:nvPr>
        </p:nvSpPr>
        <p:spPr/>
        <p:txBody>
          <a:bodyPr/>
          <a:lstStyle/>
          <a:p>
            <a:pPr>
              <a:defRPr/>
            </a:pPr>
            <a:fld id="{5E219678-9F14-4369-B933-DA268C71B242}" type="slidenum">
              <a:rPr lang="en-US" smtClean="0"/>
              <a:pPr>
                <a:defRPr/>
              </a:pPr>
              <a:t>18</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E219678-9F14-4369-B933-DA268C71B242}" type="slidenum">
              <a:rPr lang="en-US" smtClean="0"/>
              <a:pPr>
                <a:defRPr/>
              </a:pPr>
              <a:t>19</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65B90F30-8879-4B6C-819A-55C326762677}" type="slidenum">
              <a:rPr lang="en-US"/>
              <a:pPr/>
              <a:t>2</a:t>
            </a:fld>
            <a:endParaRPr 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pPr eaLnBrk="1" hangingPunct="1"/>
            <a:endParaRPr lang="en-US" sz="2000" dirty="0" smtClean="0"/>
          </a:p>
        </p:txBody>
      </p:sp>
      <p:sp>
        <p:nvSpPr>
          <p:cNvPr id="5" name="Footer Placeholder 4"/>
          <p:cNvSpPr>
            <a:spLocks noGrp="1"/>
          </p:cNvSpPr>
          <p:nvPr>
            <p:ph type="ftr" sz="quarter" idx="10"/>
          </p:nvPr>
        </p:nvSpPr>
        <p:spPr/>
        <p:txBody>
          <a:bodyPr/>
          <a:lstStyle/>
          <a:p>
            <a:pPr>
              <a:defRPr/>
            </a:pPr>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defRPr/>
            </a:pPr>
            <a:r>
              <a:rPr lang="en-US" dirty="0" smtClean="0"/>
              <a:t>Use the same communication channels that are being used to spread essential health and social distancing messages, such as newspapers, television, radio, websites, megaphones, loudspeakers mounted on vehicles, phone trees, email lists, and telephone trees.</a:t>
            </a:r>
            <a:endParaRPr lang="en-US" dirty="0"/>
          </a:p>
        </p:txBody>
      </p:sp>
      <p:sp>
        <p:nvSpPr>
          <p:cNvPr id="4" name="Slide Number Placeholder 3"/>
          <p:cNvSpPr>
            <a:spLocks noGrp="1"/>
          </p:cNvSpPr>
          <p:nvPr>
            <p:ph type="sldNum" sz="quarter" idx="10"/>
          </p:nvPr>
        </p:nvSpPr>
        <p:spPr/>
        <p:txBody>
          <a:bodyPr/>
          <a:lstStyle/>
          <a:p>
            <a:pPr>
              <a:defRPr/>
            </a:pPr>
            <a:fld id="{5E219678-9F14-4369-B933-DA268C71B242}" type="slidenum">
              <a:rPr lang="en-US" smtClean="0"/>
              <a:pPr>
                <a:defRPr/>
              </a:pPr>
              <a:t>20</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solidFill>
                  <a:srgbClr val="3366FF"/>
                </a:solidFill>
              </a:rPr>
              <a:t>Small Group Work – Household Food Security Plan</a:t>
            </a:r>
          </a:p>
          <a:p>
            <a:pPr marL="231115" indent="-231115">
              <a:buFont typeface="+mj-lt"/>
              <a:buAutoNum type="arabicPeriod"/>
            </a:pPr>
            <a:r>
              <a:rPr lang="en-US" dirty="0" smtClean="0"/>
              <a:t>Ask participants to form teams of two.</a:t>
            </a:r>
          </a:p>
          <a:p>
            <a:pPr marL="231115" indent="-231115">
              <a:buFont typeface="+mj-lt"/>
              <a:buAutoNum type="arabicPeriod"/>
            </a:pPr>
            <a:r>
              <a:rPr lang="en-US" dirty="0" smtClean="0"/>
              <a:t>Confirm</a:t>
            </a:r>
            <a:r>
              <a:rPr lang="en-US" baseline="0" dirty="0" smtClean="0"/>
              <a:t> that each participant has the activity handout</a:t>
            </a:r>
            <a:r>
              <a:rPr lang="en-US" dirty="0" smtClean="0"/>
              <a:t> for Session 4.</a:t>
            </a:r>
          </a:p>
          <a:p>
            <a:pPr marL="231115" indent="-231115">
              <a:buFont typeface="+mj-lt"/>
              <a:buAutoNum type="arabicPeriod"/>
            </a:pPr>
            <a:r>
              <a:rPr lang="en-US" dirty="0" smtClean="0"/>
              <a:t>Give the participants 30 minutes for group work. </a:t>
            </a:r>
          </a:p>
          <a:p>
            <a:pPr marL="231115" indent="-231115">
              <a:buFont typeface="+mj-lt"/>
              <a:buAutoNum type="arabicPeriod"/>
            </a:pPr>
            <a:r>
              <a:rPr lang="en-US" dirty="0" smtClean="0"/>
              <a:t>Have</a:t>
            </a:r>
            <a:r>
              <a:rPr lang="en-US" baseline="0" dirty="0" smtClean="0"/>
              <a:t> each team present to the entire group one or two preparedness recommendations for the sample household.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10B9FBFB-E9E5-44C8-AF0A-644667DBF95B}" type="slidenum">
              <a:rPr lang="en-US" smtClean="0"/>
              <a:pPr>
                <a:defRPr/>
              </a:pPr>
              <a:t>23</a:t>
            </a:fld>
            <a:endParaRPr lang="en-US" dirty="0"/>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2400" i="1" dirty="0" smtClean="0">
                <a:sym typeface="Wingdings"/>
              </a:rPr>
              <a:t></a:t>
            </a:r>
            <a:r>
              <a:rPr lang="en-US" b="1" i="1" dirty="0" smtClean="0"/>
              <a:t>Stress this point: </a:t>
            </a:r>
            <a:r>
              <a:rPr lang="en-US" b="1" i="0" dirty="0" smtClean="0"/>
              <a:t>Every community and household must do the best job possible to prepare for standing on their own for the duration of each pandemic wave.</a:t>
            </a:r>
          </a:p>
          <a:p>
            <a:endParaRPr lang="en-US" dirty="0" smtClean="0"/>
          </a:p>
          <a:p>
            <a:pPr lvl="0"/>
            <a:r>
              <a:rPr lang="en-US" dirty="0" smtClean="0"/>
              <a:t>Although households may have coped with natural disasters in the past, many have not experienced a disaster with extreme health impacts and a global disruption of goods and services. They may not be considering how a pandemic will debilitate the household in terms of sickness, lost income, or challenges obtaining food.  </a:t>
            </a:r>
          </a:p>
          <a:p>
            <a:pPr lvl="0"/>
            <a:endParaRPr lang="en-US" dirty="0" smtClean="0"/>
          </a:p>
          <a:p>
            <a:pPr lvl="0"/>
            <a:r>
              <a:rPr lang="en-US" dirty="0" smtClean="0"/>
              <a:t>National governments have historically been unable to respond efficiently to large, nationwide disasters because of limited staff and resources.</a:t>
            </a:r>
          </a:p>
          <a:p>
            <a:pPr lvl="0"/>
            <a:endParaRPr lang="en-US" dirty="0" smtClean="0"/>
          </a:p>
          <a:p>
            <a:pPr lvl="0"/>
            <a:r>
              <a:rPr lang="en-US" dirty="0" smtClean="0"/>
              <a:t>International organizations that have responded to local disasters in the past will not have the staff or resources to respond to all pandemic-affected areas around the world to the extent required. </a:t>
            </a:r>
          </a:p>
          <a:p>
            <a:pPr lvl="0"/>
            <a:r>
              <a:rPr lang="en-US" dirty="0" smtClean="0"/>
              <a:t> </a:t>
            </a:r>
          </a:p>
          <a:p>
            <a:pPr lvl="0"/>
            <a:r>
              <a:rPr lang="en-US" dirty="0" smtClean="0"/>
              <a:t>Community-based organizations (CBOs) may provide critical assistance to households during the pandemic, but will themselves be struggling with illness, absenteeism, and closures.  </a:t>
            </a:r>
          </a:p>
          <a:p>
            <a:pPr lvl="0"/>
            <a:endParaRPr lang="en-US" dirty="0" smtClean="0"/>
          </a:p>
          <a:p>
            <a:r>
              <a:rPr lang="en-US" dirty="0" smtClean="0"/>
              <a:t>In other types of disasters, community organizations often provide public shelter; communities are encouraged to gather together to weather the shock. This type of response is not possible in a pandemic because restricting public gatherings is an important strategy to reduce the spread of a virus.</a:t>
            </a:r>
            <a:endParaRPr lang="en-US" dirty="0"/>
          </a:p>
        </p:txBody>
      </p:sp>
      <p:sp>
        <p:nvSpPr>
          <p:cNvPr id="4" name="Slide Number Placeholder 3"/>
          <p:cNvSpPr>
            <a:spLocks noGrp="1"/>
          </p:cNvSpPr>
          <p:nvPr>
            <p:ph type="sldNum" sz="quarter" idx="10"/>
          </p:nvPr>
        </p:nvSpPr>
        <p:spPr/>
        <p:txBody>
          <a:bodyPr/>
          <a:lstStyle/>
          <a:p>
            <a:pPr>
              <a:defRPr/>
            </a:pPr>
            <a:fld id="{5E219678-9F14-4369-B933-DA268C71B242}"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defRPr/>
            </a:pPr>
            <a:r>
              <a:rPr lang="en-US" dirty="0" smtClean="0"/>
              <a:t>There is only so much that crisis management can do. Building resilience is the key to surviving disasters. The way you build resilience is to communicate, plan, and prepare, invest (time, resources</a:t>
            </a:r>
            <a:r>
              <a:rPr lang="en-US" baseline="0" dirty="0" smtClean="0"/>
              <a:t> and </a:t>
            </a:r>
            <a:r>
              <a:rPr lang="en-US" dirty="0" smtClean="0"/>
              <a:t>money). If households are resilient, there will be less assistance needed on the part of the local government</a:t>
            </a:r>
            <a:r>
              <a:rPr lang="en-US" baseline="0" dirty="0" smtClean="0"/>
              <a:t> and other organizations</a:t>
            </a:r>
            <a:r>
              <a:rPr lang="en-US" dirty="0" smtClean="0"/>
              <a:t>.  It pays to invest in communication and preparation NOW. </a:t>
            </a:r>
          </a:p>
          <a:p>
            <a:pPr defTabSz="924458">
              <a:defRPr/>
            </a:pPr>
            <a:endParaRPr lang="en-US" dirty="0" smtClean="0"/>
          </a:p>
          <a:p>
            <a:r>
              <a:rPr lang="en-US" sz="2400" i="1" dirty="0" smtClean="0">
                <a:sym typeface="Wingdings"/>
              </a:rPr>
              <a:t></a:t>
            </a:r>
            <a:r>
              <a:rPr lang="en-US" b="1" i="1" dirty="0" smtClean="0"/>
              <a:t>Stress this point:  </a:t>
            </a:r>
            <a:r>
              <a:rPr lang="en-US" dirty="0" smtClean="0"/>
              <a:t>During a severe pandemic, </a:t>
            </a:r>
            <a:r>
              <a:rPr lang="en-US" b="1" i="1" dirty="0" smtClean="0"/>
              <a:t>everyone</a:t>
            </a:r>
            <a:r>
              <a:rPr lang="en-US" dirty="0" smtClean="0"/>
              <a:t> in the municipality may suffer. </a:t>
            </a:r>
            <a:r>
              <a:rPr lang="en-US" b="1" dirty="0" smtClean="0"/>
              <a:t>All</a:t>
            </a:r>
            <a:r>
              <a:rPr lang="en-US" dirty="0" smtClean="0"/>
              <a:t> households should learn, plan and prepare while they are still able to do so. </a:t>
            </a:r>
          </a:p>
          <a:p>
            <a:endParaRPr lang="en-US" dirty="0" smtClean="0"/>
          </a:p>
          <a:p>
            <a:r>
              <a:rPr lang="en-US" dirty="0" smtClean="0"/>
              <a:t>Food and basic goods may not be available (food availability)</a:t>
            </a:r>
          </a:p>
          <a:p>
            <a:r>
              <a:rPr lang="en-US" dirty="0" smtClean="0"/>
              <a:t>Available food and basic goods may be unaffordable or physically inaccessible (food access)</a:t>
            </a:r>
          </a:p>
          <a:p>
            <a:r>
              <a:rPr lang="en-US" dirty="0" smtClean="0"/>
              <a:t>Available food and water may not be safe, perhaps because it has been improperly stored or prepared (food utilization) </a:t>
            </a:r>
          </a:p>
        </p:txBody>
      </p:sp>
      <p:sp>
        <p:nvSpPr>
          <p:cNvPr id="4" name="Slide Number Placeholder 3"/>
          <p:cNvSpPr>
            <a:spLocks noGrp="1"/>
          </p:cNvSpPr>
          <p:nvPr>
            <p:ph type="sldNum" sz="quarter" idx="10"/>
          </p:nvPr>
        </p:nvSpPr>
        <p:spPr/>
        <p:txBody>
          <a:bodyPr/>
          <a:lstStyle/>
          <a:p>
            <a:pPr>
              <a:defRPr/>
            </a:pPr>
            <a:fld id="{5E219678-9F14-4369-B933-DA268C71B242}" type="slidenum">
              <a:rPr lang="en-US" smtClean="0"/>
              <a:pPr>
                <a:defRPr/>
              </a:pPr>
              <a:t>4</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defRPr/>
            </a:pPr>
            <a:r>
              <a:rPr lang="en-US" dirty="0" smtClean="0"/>
              <a:t>A wide variety of community representatives, staff, and volunteers may be willing and able to reach out to households and share information about effective ways to produce, preserve, and store food, treat and store water, and create barter and savings groups. It is not critical for this group to be food security experts. However, they should be trusted by the public, and skilled at planning, helping, and communicating with others. </a:t>
            </a:r>
          </a:p>
          <a:p>
            <a:pPr defTabSz="924458">
              <a:defRPr/>
            </a:pPr>
            <a:endParaRPr lang="en-US" b="1" i="1" dirty="0" smtClean="0"/>
          </a:p>
          <a:p>
            <a:pPr defTabSz="924458">
              <a:defRPr/>
            </a:pPr>
            <a:r>
              <a:rPr lang="en-US" b="1" i="1" dirty="0" smtClean="0"/>
              <a:t>Facilitator’s Note:  </a:t>
            </a:r>
            <a:r>
              <a:rPr lang="en-US" i="1" dirty="0" smtClean="0"/>
              <a:t>Let the participants know that you will provide detailed guidance on how to develop volunteer support that can strengthen pandemic awareness, preparedness, and response in Session 6. </a:t>
            </a:r>
          </a:p>
          <a:p>
            <a:r>
              <a:rPr lang="en-US" sz="2400" i="1" dirty="0" smtClean="0">
                <a:sym typeface="Wingdings"/>
              </a:rPr>
              <a:t></a:t>
            </a:r>
            <a:r>
              <a:rPr lang="en-US" b="1" i="1" dirty="0" smtClean="0"/>
              <a:t>Stress this point:  </a:t>
            </a:r>
            <a:r>
              <a:rPr lang="en-US" dirty="0" smtClean="0"/>
              <a:t>Before participating in community outreach, it is vital that all volunteers receive training on the threat of the pandemic, as well as training and technical assistance in the four key preparedness actions. </a:t>
            </a:r>
            <a:endParaRPr lang="en-US" dirty="0"/>
          </a:p>
        </p:txBody>
      </p:sp>
      <p:sp>
        <p:nvSpPr>
          <p:cNvPr id="4" name="Slide Number Placeholder 3"/>
          <p:cNvSpPr>
            <a:spLocks noGrp="1"/>
          </p:cNvSpPr>
          <p:nvPr>
            <p:ph type="sldNum" sz="quarter" idx="10"/>
          </p:nvPr>
        </p:nvSpPr>
        <p:spPr/>
        <p:txBody>
          <a:bodyPr/>
          <a:lstStyle/>
          <a:p>
            <a:pPr>
              <a:defRPr/>
            </a:pPr>
            <a:fld id="{5E219678-9F14-4369-B933-DA268C71B242}" type="slidenum">
              <a:rPr lang="en-US" smtClean="0"/>
              <a:pPr>
                <a:defRPr/>
              </a:pPr>
              <a:t>5</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will be three general categories that households fall into with respect to the ability to prepare for a pandemic:</a:t>
            </a:r>
          </a:p>
          <a:p>
            <a:r>
              <a:rPr lang="en-US" b="1" dirty="0" smtClean="0"/>
              <a:t>Group 1: </a:t>
            </a:r>
            <a:r>
              <a:rPr lang="en-US" dirty="0" smtClean="0"/>
              <a:t> Those who are able to stockpile sufficient quantities of emergency food and water on a moment’s notice.</a:t>
            </a:r>
          </a:p>
          <a:p>
            <a:r>
              <a:rPr lang="en-US" dirty="0" smtClean="0"/>
              <a:t>All four preparedness actions that we will be discussing are relevant to this group. Specific attention should be placed on the consequences of hoarding; because this group has more income and resources available, they may be inclined (and able) to hoard in fear and panic. </a:t>
            </a:r>
          </a:p>
          <a:p>
            <a:r>
              <a:rPr lang="en-US" b="1" dirty="0" smtClean="0"/>
              <a:t> Group 2:</a:t>
            </a:r>
            <a:r>
              <a:rPr lang="en-US" dirty="0" smtClean="0"/>
              <a:t> Those who are able to stockpile emergency food, water, and cash by putting aside a little bit at a time. </a:t>
            </a:r>
          </a:p>
          <a:p>
            <a:r>
              <a:rPr lang="en-US" dirty="0" smtClean="0"/>
              <a:t>All four preparedness actions are relevant to this group.  </a:t>
            </a:r>
            <a:r>
              <a:rPr lang="en-US" b="1" dirty="0" smtClean="0"/>
              <a:t> </a:t>
            </a:r>
            <a:endParaRPr lang="en-US" dirty="0" smtClean="0"/>
          </a:p>
          <a:p>
            <a:r>
              <a:rPr lang="en-US" b="1" dirty="0" smtClean="0"/>
              <a:t>Group 3:</a:t>
            </a:r>
            <a:r>
              <a:rPr lang="en-US" dirty="0" smtClean="0"/>
              <a:t> Those who struggle with hunger and poverty every day. </a:t>
            </a:r>
          </a:p>
          <a:p>
            <a:r>
              <a:rPr lang="en-US" dirty="0" smtClean="0"/>
              <a:t>The four key preparedness actions may be difficult for Group 3 because it involves setting aside a little extra food or money, when these households and individuals seldom have enough to meet daily food and income needs. </a:t>
            </a:r>
          </a:p>
          <a:p>
            <a:r>
              <a:rPr lang="en-US" b="1" i="1" dirty="0" smtClean="0"/>
              <a:t>Facilitator’s Note: </a:t>
            </a:r>
            <a:r>
              <a:rPr lang="en-US" i="1" dirty="0" smtClean="0"/>
              <a:t>Remind the participants that they should use the tool </a:t>
            </a:r>
            <a:r>
              <a:rPr lang="en-US" b="1" i="1" dirty="0" smtClean="0"/>
              <a:t>Identifying those Most at Risk to Food Insecurity </a:t>
            </a:r>
            <a:r>
              <a:rPr lang="en-US" i="1" dirty="0" smtClean="0"/>
              <a:t>as soon as possible so that the Group 3 population can be referred to existing assistance services in the community which may be able to help them meet their nutritional and income needs during the pandemic. </a:t>
            </a:r>
          </a:p>
          <a:p>
            <a:endParaRPr lang="en-US" dirty="0"/>
          </a:p>
        </p:txBody>
      </p:sp>
      <p:sp>
        <p:nvSpPr>
          <p:cNvPr id="4" name="Slide Number Placeholder 3"/>
          <p:cNvSpPr>
            <a:spLocks noGrp="1"/>
          </p:cNvSpPr>
          <p:nvPr>
            <p:ph type="sldNum" sz="quarter" idx="10"/>
          </p:nvPr>
        </p:nvSpPr>
        <p:spPr/>
        <p:txBody>
          <a:bodyPr/>
          <a:lstStyle/>
          <a:p>
            <a:pPr>
              <a:defRPr/>
            </a:pPr>
            <a:fld id="{5E219678-9F14-4369-B933-DA268C71B242}" type="slidenum">
              <a:rPr lang="en-US" smtClean="0"/>
              <a:pPr>
                <a:defRPr/>
              </a:pPr>
              <a:t>6</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a:defRPr/>
            </a:pPr>
            <a:r>
              <a:rPr lang="en-US" sz="1900" dirty="0" smtClean="0">
                <a:sym typeface="Webdings"/>
              </a:rPr>
              <a:t></a:t>
            </a:r>
            <a:r>
              <a:rPr lang="en-US" sz="500" dirty="0" smtClean="0">
                <a:sym typeface="Webdings"/>
              </a:rPr>
              <a:t> </a:t>
            </a:r>
            <a:r>
              <a:rPr lang="en-US" b="1" i="1" dirty="0" smtClean="0"/>
              <a:t>Facilitator’s Note:  </a:t>
            </a:r>
            <a:r>
              <a:rPr lang="en-US" b="0" i="1" dirty="0" smtClean="0"/>
              <a:t>As</a:t>
            </a:r>
            <a:r>
              <a:rPr lang="en-US" b="0" i="1" baseline="0" dirty="0" smtClean="0"/>
              <a:t> each question appears on the screen, a</a:t>
            </a:r>
            <a:r>
              <a:rPr lang="en-US" b="0" i="1" dirty="0" smtClean="0"/>
              <a:t>sk the group to</a:t>
            </a:r>
            <a:r>
              <a:rPr lang="en-US" b="0" i="1" baseline="0" dirty="0" smtClean="0"/>
              <a:t> contribute ideas before clicking forward. </a:t>
            </a:r>
          </a:p>
          <a:p>
            <a:r>
              <a:rPr lang="en-US" i="1" dirty="0" smtClean="0"/>
              <a:t>If participants are unable to come up ideas offer the following:  </a:t>
            </a:r>
          </a:p>
          <a:p>
            <a:pPr defTabSz="924458">
              <a:defRPr/>
            </a:pPr>
            <a:endParaRPr lang="en-US" b="0" dirty="0" smtClean="0"/>
          </a:p>
          <a:p>
            <a:r>
              <a:rPr lang="en-US" b="1" dirty="0" smtClean="0"/>
              <a:t>When:  </a:t>
            </a:r>
            <a:r>
              <a:rPr lang="en-US" dirty="0" smtClean="0"/>
              <a:t>There is no way to predict when a pandemic may occur! Accumulate emergency food stocks as soon as possible.</a:t>
            </a:r>
            <a:endParaRPr lang="en-US" b="1" dirty="0" smtClean="0"/>
          </a:p>
          <a:p>
            <a:r>
              <a:rPr lang="en-US" b="1" dirty="0" smtClean="0"/>
              <a:t>Why: </a:t>
            </a:r>
            <a:r>
              <a:rPr lang="en-US" dirty="0" smtClean="0"/>
              <a:t>Global, regional, and local transportation systems may be disrupted; people may panic and begin hoarding too much food;  etc…</a:t>
            </a:r>
            <a:endParaRPr lang="en-US" b="1" dirty="0" smtClean="0"/>
          </a:p>
          <a:p>
            <a:r>
              <a:rPr lang="en-US" dirty="0" smtClean="0"/>
              <a:t>Purchasing or growing food before a severe pandemic impacts the world helps to avoid the steep price increases and shortages that are likely to occur. </a:t>
            </a:r>
          </a:p>
          <a:p>
            <a:r>
              <a:rPr lang="en-US" b="1" dirty="0" smtClean="0"/>
              <a:t>How </a:t>
            </a:r>
            <a:endParaRPr lang="en-US" dirty="0" smtClean="0"/>
          </a:p>
          <a:p>
            <a:pPr lvl="0"/>
            <a:r>
              <a:rPr lang="en-US" dirty="0" smtClean="0"/>
              <a:t>Set aside a little at a time— HH that grow food can save a bit of each nonperishable crop surplus</a:t>
            </a:r>
          </a:p>
          <a:p>
            <a:pPr lvl="0"/>
            <a:r>
              <a:rPr lang="en-US" dirty="0" smtClean="0"/>
              <a:t>HH that raise livestock and/or poultry should determine the number of animals that would be needed to feed the HH for 6-12 weeks, and do not slaughter or sell these animals before the pandemic arrives</a:t>
            </a:r>
          </a:p>
          <a:p>
            <a:pPr lvl="0"/>
            <a:r>
              <a:rPr lang="en-US" dirty="0" smtClean="0"/>
              <a:t>If you buy most of your food at markets, purchase extra portions during each shopping trip until sufficient emergency food stocks are accumulated.</a:t>
            </a:r>
          </a:p>
          <a:p>
            <a:r>
              <a:rPr lang="en-US" sz="2400" i="1" dirty="0" smtClean="0">
                <a:sym typeface="Wingdings"/>
              </a:rPr>
              <a:t></a:t>
            </a:r>
            <a:r>
              <a:rPr lang="en-US" b="1" i="1" dirty="0" smtClean="0"/>
              <a:t>Stress this point: </a:t>
            </a:r>
            <a:r>
              <a:rPr lang="en-US" dirty="0" smtClean="0"/>
              <a:t>Households should only consider setting aside surplus food </a:t>
            </a:r>
            <a:r>
              <a:rPr lang="en-US" b="1" i="1" dirty="0" smtClean="0"/>
              <a:t>after</a:t>
            </a:r>
            <a:r>
              <a:rPr lang="en-US" dirty="0" smtClean="0"/>
              <a:t> the daily nutritional needs of all family members have been met. </a:t>
            </a:r>
          </a:p>
          <a:p>
            <a:pPr lvl="0"/>
            <a:endParaRPr lang="en-US" dirty="0" smtClean="0"/>
          </a:p>
          <a:p>
            <a:pPr defTabSz="924458">
              <a:defRPr/>
            </a:pPr>
            <a:endParaRPr lang="en-US" b="1" dirty="0"/>
          </a:p>
        </p:txBody>
      </p:sp>
      <p:sp>
        <p:nvSpPr>
          <p:cNvPr id="4" name="Slide Number Placeholder 3"/>
          <p:cNvSpPr>
            <a:spLocks noGrp="1"/>
          </p:cNvSpPr>
          <p:nvPr>
            <p:ph type="sldNum" sz="quarter" idx="10"/>
          </p:nvPr>
        </p:nvSpPr>
        <p:spPr/>
        <p:txBody>
          <a:bodyPr/>
          <a:lstStyle/>
          <a:p>
            <a:pPr>
              <a:defRPr/>
            </a:pPr>
            <a:fld id="{5E219678-9F14-4369-B933-DA268C71B242}" type="slidenum">
              <a:rPr lang="en-US" smtClean="0"/>
              <a:pPr>
                <a:defRPr/>
              </a:pPr>
              <a:t>7</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E219678-9F14-4369-B933-DA268C71B242}" type="slidenum">
              <a:rPr lang="en-US" smtClean="0"/>
              <a:pPr>
                <a:defRPr/>
              </a:pPr>
              <a:t>8</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defRPr/>
            </a:pPr>
            <a:r>
              <a:rPr lang="en-US" sz="1800" dirty="0" smtClean="0">
                <a:sym typeface="Webdings"/>
              </a:rPr>
              <a:t></a:t>
            </a:r>
            <a:r>
              <a:rPr lang="en-US" sz="800" dirty="0" smtClean="0">
                <a:sym typeface="Webdings"/>
              </a:rPr>
              <a:t> </a:t>
            </a:r>
            <a:r>
              <a:rPr lang="en-US" b="1" i="1" dirty="0" smtClean="0"/>
              <a:t>Facilitator’s Note:  </a:t>
            </a:r>
            <a:r>
              <a:rPr lang="en-US" b="0" i="1" dirty="0" smtClean="0"/>
              <a:t>Have the groups review the list of recommended non-perishable</a:t>
            </a:r>
            <a:r>
              <a:rPr lang="en-US" b="0" i="1" baseline="0" dirty="0" smtClean="0"/>
              <a:t> foods on the screen. </a:t>
            </a:r>
          </a:p>
          <a:p>
            <a:pPr defTabSz="924458">
              <a:defRPr/>
            </a:pPr>
            <a:r>
              <a:rPr lang="en-US" b="0" i="1" baseline="0" dirty="0" smtClean="0"/>
              <a:t>Ask them to contribute additions to this list based on supplies in local markets and foods that are widely accepted in the region. </a:t>
            </a:r>
          </a:p>
          <a:p>
            <a:pPr defTabSz="924458">
              <a:defRPr/>
            </a:pPr>
            <a:endParaRPr lang="en-US" b="0" i="1" baseline="0" dirty="0" smtClean="0"/>
          </a:p>
          <a:p>
            <a:pPr defTabSz="924458">
              <a:defRPr/>
            </a:pPr>
            <a:r>
              <a:rPr lang="en-US" b="1" i="1" dirty="0" smtClean="0"/>
              <a:t>Remind participants: </a:t>
            </a:r>
            <a:r>
              <a:rPr lang="en-US" dirty="0" smtClean="0"/>
              <a:t>Fresh fruits and vegetables are the best choice, but if households do not have secure access to gardens, farms, or common property where these items are grown, they can ensure that they will have a source of essential micronutrients during a pandemic by stocking canned or dried fruits and vegetables</a:t>
            </a:r>
            <a:endParaRPr lang="en-US" b="0" i="1" baseline="0" dirty="0" smtClean="0"/>
          </a:p>
          <a:p>
            <a:endParaRPr lang="en-US" dirty="0"/>
          </a:p>
        </p:txBody>
      </p:sp>
      <p:sp>
        <p:nvSpPr>
          <p:cNvPr id="4" name="Slide Number Placeholder 3"/>
          <p:cNvSpPr>
            <a:spLocks noGrp="1"/>
          </p:cNvSpPr>
          <p:nvPr>
            <p:ph type="sldNum" sz="quarter" idx="10"/>
          </p:nvPr>
        </p:nvSpPr>
        <p:spPr/>
        <p:txBody>
          <a:bodyPr/>
          <a:lstStyle/>
          <a:p>
            <a:pPr>
              <a:defRPr/>
            </a:pPr>
            <a:fld id="{5E219678-9F14-4369-B933-DA268C71B242}" type="slidenum">
              <a:rPr lang="en-US" smtClean="0"/>
              <a:pPr>
                <a:defRPr/>
              </a:pPr>
              <a:t>9</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152400" y="1752600"/>
            <a:ext cx="8991600" cy="5105400"/>
          </a:xfrm>
          <a:prstGeom prst="rect">
            <a:avLst/>
          </a:prstGeom>
          <a:solidFill>
            <a:srgbClr val="DDDDDD"/>
          </a:solidFill>
          <a:ln w="9525">
            <a:noFill/>
            <a:miter lim="800000"/>
            <a:headEnd/>
            <a:tailEnd/>
          </a:ln>
          <a:effectLst/>
        </p:spPr>
        <p:txBody>
          <a:bodyPr wrap="none" anchor="ctr"/>
          <a:lstStyle/>
          <a:p>
            <a:pPr>
              <a:defRPr/>
            </a:pPr>
            <a:endParaRPr lang="en-US"/>
          </a:p>
        </p:txBody>
      </p:sp>
      <p:sp>
        <p:nvSpPr>
          <p:cNvPr id="5" name="Rectangle 3"/>
          <p:cNvSpPr>
            <a:spLocks noChangeArrowheads="1"/>
          </p:cNvSpPr>
          <p:nvPr userDrawn="1"/>
        </p:nvSpPr>
        <p:spPr bwMode="auto">
          <a:xfrm>
            <a:off x="0" y="1752600"/>
            <a:ext cx="9144000" cy="152400"/>
          </a:xfrm>
          <a:prstGeom prst="rect">
            <a:avLst/>
          </a:prstGeom>
          <a:solidFill>
            <a:srgbClr val="FFCC00"/>
          </a:solidFill>
          <a:ln w="9525">
            <a:noFill/>
            <a:miter lim="800000"/>
            <a:headEnd/>
            <a:tailEnd/>
          </a:ln>
          <a:effectLst/>
        </p:spPr>
        <p:txBody>
          <a:bodyPr wrap="none" anchor="ctr"/>
          <a:lstStyle/>
          <a:p>
            <a:pPr>
              <a:defRPr/>
            </a:pPr>
            <a:endParaRPr lang="en-US"/>
          </a:p>
        </p:txBody>
      </p:sp>
      <p:sp>
        <p:nvSpPr>
          <p:cNvPr id="6" name="Rectangle 4"/>
          <p:cNvSpPr>
            <a:spLocks noChangeArrowheads="1"/>
          </p:cNvSpPr>
          <p:nvPr userDrawn="1"/>
        </p:nvSpPr>
        <p:spPr bwMode="auto">
          <a:xfrm>
            <a:off x="0" y="1905000"/>
            <a:ext cx="152400" cy="4953000"/>
          </a:xfrm>
          <a:prstGeom prst="rect">
            <a:avLst/>
          </a:prstGeom>
          <a:solidFill>
            <a:srgbClr val="3366FF"/>
          </a:solidFill>
          <a:ln w="9525">
            <a:noFill/>
            <a:miter lim="800000"/>
            <a:headEnd/>
            <a:tailEnd/>
          </a:ln>
          <a:effectLst/>
        </p:spPr>
        <p:txBody>
          <a:bodyPr wrap="none" anchor="ctr"/>
          <a:lstStyle/>
          <a:p>
            <a:pPr>
              <a:defRPr/>
            </a:pPr>
            <a:endParaRPr lang="en-US"/>
          </a:p>
        </p:txBody>
      </p:sp>
      <p:pic>
        <p:nvPicPr>
          <p:cNvPr id="7" name="Picture 13" descr="AICOMM_Logo_F"/>
          <p:cNvPicPr>
            <a:picLocks noChangeAspect="1" noChangeArrowheads="1"/>
          </p:cNvPicPr>
          <p:nvPr userDrawn="1"/>
        </p:nvPicPr>
        <p:blipFill>
          <a:blip r:embed="rId2" cstate="print"/>
          <a:srcRect/>
          <a:stretch>
            <a:fillRect/>
          </a:stretch>
        </p:blipFill>
        <p:spPr bwMode="auto">
          <a:xfrm>
            <a:off x="457200" y="457200"/>
            <a:ext cx="2209800" cy="768350"/>
          </a:xfrm>
          <a:prstGeom prst="rect">
            <a:avLst/>
          </a:prstGeom>
          <a:noFill/>
          <a:ln w="9525">
            <a:noFill/>
            <a:miter lim="800000"/>
            <a:headEnd/>
            <a:tailEnd/>
          </a:ln>
        </p:spPr>
      </p:pic>
      <p:pic>
        <p:nvPicPr>
          <p:cNvPr id="8" name="Picture 14" descr="H2P_logo_final"/>
          <p:cNvPicPr>
            <a:picLocks noChangeAspect="1" noChangeArrowheads="1"/>
          </p:cNvPicPr>
          <p:nvPr userDrawn="1"/>
        </p:nvPicPr>
        <p:blipFill>
          <a:blip r:embed="rId3" cstate="print"/>
          <a:srcRect/>
          <a:stretch>
            <a:fillRect/>
          </a:stretch>
        </p:blipFill>
        <p:spPr bwMode="auto">
          <a:xfrm>
            <a:off x="7162800" y="381000"/>
            <a:ext cx="1447800" cy="993775"/>
          </a:xfrm>
          <a:prstGeom prst="rect">
            <a:avLst/>
          </a:prstGeom>
          <a:noFill/>
          <a:ln w="9525">
            <a:noFill/>
            <a:miter lim="800000"/>
            <a:headEnd/>
            <a:tailEnd/>
          </a:ln>
        </p:spPr>
      </p:pic>
      <p:sp>
        <p:nvSpPr>
          <p:cNvPr id="4101" name="Rectangle 5"/>
          <p:cNvSpPr>
            <a:spLocks noGrp="1" noChangeArrowheads="1"/>
          </p:cNvSpPr>
          <p:nvPr>
            <p:ph type="ctrTitle"/>
          </p:nvPr>
        </p:nvSpPr>
        <p:spPr>
          <a:xfrm>
            <a:off x="1676400" y="2667000"/>
            <a:ext cx="6248400" cy="685800"/>
          </a:xfrm>
        </p:spPr>
        <p:txBody>
          <a:bodyPr/>
          <a:lstStyle>
            <a:lvl1pPr algn="ctr">
              <a:defRPr sz="3200"/>
            </a:lvl1pPr>
          </a:lstStyle>
          <a:p>
            <a:r>
              <a:rPr lang="en-US"/>
              <a:t>Click to edit Master title style</a:t>
            </a:r>
          </a:p>
        </p:txBody>
      </p:sp>
      <p:sp>
        <p:nvSpPr>
          <p:cNvPr id="4102" name="Rectangle 6"/>
          <p:cNvSpPr>
            <a:spLocks noGrp="1" noChangeArrowheads="1"/>
          </p:cNvSpPr>
          <p:nvPr>
            <p:ph type="subTitle" idx="1"/>
          </p:nvPr>
        </p:nvSpPr>
        <p:spPr>
          <a:xfrm>
            <a:off x="1295400" y="3505200"/>
            <a:ext cx="7010400" cy="1600200"/>
          </a:xfrm>
        </p:spPr>
        <p:txBody>
          <a:bodyPr/>
          <a:lstStyle>
            <a:lvl1pPr marL="0" indent="0" algn="ctr">
              <a:buFont typeface="Wingdings" pitchFamily="2" charset="2"/>
              <a:buNone/>
              <a:defRPr sz="2800"/>
            </a:lvl1pPr>
          </a:lstStyle>
          <a:p>
            <a:r>
              <a:rPr lang="en-US"/>
              <a:t>Click to edit Master subtitle style</a:t>
            </a:r>
          </a:p>
        </p:txBody>
      </p:sp>
      <p:sp>
        <p:nvSpPr>
          <p:cNvPr id="9" name="Rectangle 7"/>
          <p:cNvSpPr>
            <a:spLocks noGrp="1" noChangeArrowheads="1"/>
          </p:cNvSpPr>
          <p:nvPr>
            <p:ph type="dt" sz="half" idx="10"/>
          </p:nvPr>
        </p:nvSpPr>
        <p:spPr>
          <a:xfrm>
            <a:off x="685800" y="6248400"/>
            <a:ext cx="1905000" cy="457200"/>
          </a:xfrm>
        </p:spPr>
        <p:txBody>
          <a:bodyPr/>
          <a:lstStyle>
            <a:lvl1pPr>
              <a:defRPr smtClean="0"/>
            </a:lvl1pPr>
          </a:lstStyle>
          <a:p>
            <a:pPr>
              <a:defRPr/>
            </a:pPr>
            <a:endParaRPr lang="en-US"/>
          </a:p>
        </p:txBody>
      </p:sp>
      <p:sp>
        <p:nvSpPr>
          <p:cNvPr id="10" name="Rectangle 8"/>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p>
        </p:txBody>
      </p:sp>
      <p:sp>
        <p:nvSpPr>
          <p:cNvPr id="11" name="Rectangle 9"/>
          <p:cNvSpPr>
            <a:spLocks noGrp="1" noChangeArrowheads="1"/>
          </p:cNvSpPr>
          <p:nvPr>
            <p:ph type="sldNum" sz="quarter" idx="12"/>
          </p:nvPr>
        </p:nvSpPr>
        <p:spPr>
          <a:xfrm>
            <a:off x="6553200" y="6248400"/>
            <a:ext cx="1905000" cy="457200"/>
          </a:xfrm>
        </p:spPr>
        <p:txBody>
          <a:bodyPr/>
          <a:lstStyle>
            <a:lvl1pPr>
              <a:defRPr smtClean="0"/>
            </a:lvl1pPr>
          </a:lstStyle>
          <a:p>
            <a:pPr>
              <a:defRPr/>
            </a:pPr>
            <a:fld id="{FAF6ECCE-2673-4886-A9EC-3A7413B55D0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C615C6-200E-4BE9-B9EB-B18ED90A93C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45250" y="228600"/>
            <a:ext cx="2122488"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 y="228600"/>
            <a:ext cx="62166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CB4C0D7-E0A0-4840-9B7A-C72CD5BB20D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1CC3298-C4F0-4F4D-9E8A-FF4BFB296753}"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8B3049-3FCC-40A8-B0DB-D7AE21006197}"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0F52785-2D0C-4890-A6B0-818BF1092472}"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7213"/>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7213"/>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8ADA460-D020-481B-99DA-80680437DC2C}"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A9603B4-1CB4-4458-B9B8-B03DD8DB3F10}"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549C946-235E-41B6-9B3D-748A698513B2}"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A23766F-33FA-4D99-BD73-F15A6A99B2DD}"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6EB5D5F-C3C9-4346-84D5-D72BB5ECF85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DFC8B0-D353-4965-85EA-6BFAFBB81722}"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9A952F-9060-4541-BA06-2A33DC4708FA}"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141B22-0D5A-4D2D-82A1-A70E8B1FC3B5}"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19850" y="301625"/>
            <a:ext cx="2038350" cy="54117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301625"/>
            <a:ext cx="5965825" cy="54117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13FA5C-D8A8-433B-8BC4-8CFFE4E1A0E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1CBC2B-1BAF-416F-804A-E55BE959BE8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F73B050-AFDF-451F-9888-092BE185A0F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29E9E28-E35C-455A-9179-680602661F9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886D8A3-0E0F-413A-A1C3-B20A0D0F742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BE946EA-9321-4644-8603-411EDA27A95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241824-A8A3-4FFD-B3D9-529E566866E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FD72660-3264-4C51-A3B6-699B6987CBA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 y="228600"/>
            <a:ext cx="8001000"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6" name="Rectangle 4"/>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Verdana" pitchFamily="34" charset="0"/>
              </a:defRPr>
            </a:lvl1pPr>
          </a:lstStyle>
          <a:p>
            <a:pPr>
              <a:defRPr/>
            </a:pPr>
            <a:endParaRPr lang="en-US"/>
          </a:p>
        </p:txBody>
      </p:sp>
      <p:sp>
        <p:nvSpPr>
          <p:cNvPr id="30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smtClean="0">
                <a:latin typeface="Verdana" pitchFamily="34" charset="0"/>
              </a:defRPr>
            </a:lvl1pPr>
          </a:lstStyle>
          <a:p>
            <a:pPr>
              <a:defRPr/>
            </a:pPr>
            <a:endParaRPr lang="en-US"/>
          </a:p>
        </p:txBody>
      </p:sp>
      <p:sp>
        <p:nvSpPr>
          <p:cNvPr id="3078" name="Rectangle 6"/>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Verdana" pitchFamily="34" charset="0"/>
              </a:defRPr>
            </a:lvl1pPr>
          </a:lstStyle>
          <a:p>
            <a:pPr>
              <a:defRPr/>
            </a:pPr>
            <a:fld id="{9929D878-1939-4C77-8447-5D5076D61E60}" type="slidenum">
              <a:rPr lang="en-US"/>
              <a:pPr>
                <a:defRPr/>
              </a:pPr>
              <a:t>‹#›</a:t>
            </a:fld>
            <a:endParaRPr lang="en-US"/>
          </a:p>
        </p:txBody>
      </p:sp>
      <p:sp>
        <p:nvSpPr>
          <p:cNvPr id="3079" name="Rectangle 7"/>
          <p:cNvSpPr>
            <a:spLocks noChangeArrowheads="1"/>
          </p:cNvSpPr>
          <p:nvPr userDrawn="1"/>
        </p:nvSpPr>
        <p:spPr bwMode="auto">
          <a:xfrm>
            <a:off x="0" y="1066800"/>
            <a:ext cx="9144000" cy="152400"/>
          </a:xfrm>
          <a:prstGeom prst="rect">
            <a:avLst/>
          </a:prstGeom>
          <a:solidFill>
            <a:srgbClr val="FFCC00"/>
          </a:solidFill>
          <a:ln w="9525">
            <a:noFill/>
            <a:miter lim="800000"/>
            <a:headEnd/>
            <a:tailEnd/>
          </a:ln>
          <a:effectLst/>
        </p:spPr>
        <p:txBody>
          <a:bodyPr wrap="none" anchor="ctr"/>
          <a:lstStyle/>
          <a:p>
            <a:pPr>
              <a:defRPr/>
            </a:pPr>
            <a:endParaRPr lang="en-US"/>
          </a:p>
        </p:txBody>
      </p:sp>
      <p:sp>
        <p:nvSpPr>
          <p:cNvPr id="3080" name="Rectangle 8"/>
          <p:cNvSpPr>
            <a:spLocks noChangeArrowheads="1"/>
          </p:cNvSpPr>
          <p:nvPr userDrawn="1"/>
        </p:nvSpPr>
        <p:spPr bwMode="auto">
          <a:xfrm>
            <a:off x="0" y="1219200"/>
            <a:ext cx="152400" cy="5638800"/>
          </a:xfrm>
          <a:prstGeom prst="rect">
            <a:avLst/>
          </a:prstGeom>
          <a:solidFill>
            <a:srgbClr val="3366FF"/>
          </a:solidFill>
          <a:ln w="9525">
            <a:noFill/>
            <a:miter lim="800000"/>
            <a:headEnd/>
            <a:tailEnd/>
          </a:ln>
          <a:effectLst/>
        </p:spPr>
        <p:txBody>
          <a:bodyPr wrap="none" anchor="ctr"/>
          <a:lstStyle/>
          <a:p>
            <a:pPr algn="ctr" eaLnBrk="0" hangingPunct="0">
              <a:defRPr/>
            </a:pPr>
            <a:endParaRPr lang="en-US" sz="2800">
              <a:solidFill>
                <a:srgbClr val="002A6C"/>
              </a:solidFill>
              <a:latin typeface="Times" pitchFamily="18" charset="0"/>
            </a:endParaRPr>
          </a:p>
        </p:txBody>
      </p:sp>
    </p:spTree>
  </p:cSld>
  <p:clrMap bg1="lt1" tx1="dk1" bg2="lt2" tx2="dk2" accent1="accent1" accent2="accent2" accent3="accent3" accent4="accent4" accent5="accent5" accent6="accent6" hlink="hlink" folHlink="folHlink"/>
  <p:sldLayoutIdLst>
    <p:sldLayoutId id="2147483695"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0" fontAlgn="base" hangingPunct="0">
        <a:spcBef>
          <a:spcPct val="0"/>
        </a:spcBef>
        <a:spcAft>
          <a:spcPct val="0"/>
        </a:spcAft>
        <a:defRPr sz="3000" b="1">
          <a:solidFill>
            <a:schemeClr val="tx2"/>
          </a:solidFill>
          <a:latin typeface="+mj-lt"/>
          <a:ea typeface="+mj-ea"/>
          <a:cs typeface="+mj-cs"/>
        </a:defRPr>
      </a:lvl1pPr>
      <a:lvl2pPr algn="l" rtl="0" eaLnBrk="0" fontAlgn="base" hangingPunct="0">
        <a:spcBef>
          <a:spcPct val="0"/>
        </a:spcBef>
        <a:spcAft>
          <a:spcPct val="0"/>
        </a:spcAft>
        <a:defRPr sz="3000" b="1">
          <a:solidFill>
            <a:schemeClr val="tx2"/>
          </a:solidFill>
          <a:latin typeface="Arial" charset="0"/>
        </a:defRPr>
      </a:lvl2pPr>
      <a:lvl3pPr algn="l" rtl="0" eaLnBrk="0" fontAlgn="base" hangingPunct="0">
        <a:spcBef>
          <a:spcPct val="0"/>
        </a:spcBef>
        <a:spcAft>
          <a:spcPct val="0"/>
        </a:spcAft>
        <a:defRPr sz="3000" b="1">
          <a:solidFill>
            <a:schemeClr val="tx2"/>
          </a:solidFill>
          <a:latin typeface="Arial" charset="0"/>
        </a:defRPr>
      </a:lvl3pPr>
      <a:lvl4pPr algn="l" rtl="0" eaLnBrk="0" fontAlgn="base" hangingPunct="0">
        <a:spcBef>
          <a:spcPct val="0"/>
        </a:spcBef>
        <a:spcAft>
          <a:spcPct val="0"/>
        </a:spcAft>
        <a:defRPr sz="3000" b="1">
          <a:solidFill>
            <a:schemeClr val="tx2"/>
          </a:solidFill>
          <a:latin typeface="Arial" charset="0"/>
        </a:defRPr>
      </a:lvl4pPr>
      <a:lvl5pPr algn="l" rtl="0" eaLnBrk="0" fontAlgn="base" hangingPunct="0">
        <a:spcBef>
          <a:spcPct val="0"/>
        </a:spcBef>
        <a:spcAft>
          <a:spcPct val="0"/>
        </a:spcAft>
        <a:defRPr sz="3000" b="1">
          <a:solidFill>
            <a:schemeClr val="tx2"/>
          </a:solidFill>
          <a:latin typeface="Arial" charset="0"/>
        </a:defRPr>
      </a:lvl5pPr>
      <a:lvl6pPr marL="457200" algn="l" rtl="0" fontAlgn="base">
        <a:spcBef>
          <a:spcPct val="0"/>
        </a:spcBef>
        <a:spcAft>
          <a:spcPct val="0"/>
        </a:spcAft>
        <a:defRPr sz="3000" b="1">
          <a:solidFill>
            <a:schemeClr val="tx2"/>
          </a:solidFill>
          <a:latin typeface="Arial" charset="0"/>
        </a:defRPr>
      </a:lvl6pPr>
      <a:lvl7pPr marL="914400" algn="l" rtl="0" fontAlgn="base">
        <a:spcBef>
          <a:spcPct val="0"/>
        </a:spcBef>
        <a:spcAft>
          <a:spcPct val="0"/>
        </a:spcAft>
        <a:defRPr sz="3000" b="1">
          <a:solidFill>
            <a:schemeClr val="tx2"/>
          </a:solidFill>
          <a:latin typeface="Arial" charset="0"/>
        </a:defRPr>
      </a:lvl7pPr>
      <a:lvl8pPr marL="1371600" algn="l" rtl="0" fontAlgn="base">
        <a:spcBef>
          <a:spcPct val="0"/>
        </a:spcBef>
        <a:spcAft>
          <a:spcPct val="0"/>
        </a:spcAft>
        <a:defRPr sz="3000" b="1">
          <a:solidFill>
            <a:schemeClr val="tx2"/>
          </a:solidFill>
          <a:latin typeface="Arial" charset="0"/>
        </a:defRPr>
      </a:lvl8pPr>
      <a:lvl9pPr marL="1828800" algn="l" rtl="0" fontAlgn="base">
        <a:spcBef>
          <a:spcPct val="0"/>
        </a:spcBef>
        <a:spcAft>
          <a:spcPct val="0"/>
        </a:spcAft>
        <a:defRPr sz="3000" b="1">
          <a:solidFill>
            <a:schemeClr val="tx2"/>
          </a:solidFill>
          <a:latin typeface="Arial" charset="0"/>
        </a:defRPr>
      </a:lvl9pPr>
    </p:titleStyle>
    <p:bodyStyle>
      <a:lvl1pPr marL="469900" indent="-469900" algn="l" rtl="0" eaLnBrk="0" fontAlgn="base" hangingPunct="0">
        <a:spcBef>
          <a:spcPct val="20000"/>
        </a:spcBef>
        <a:spcAft>
          <a:spcPct val="0"/>
        </a:spcAft>
        <a:buClr>
          <a:srgbClr val="996633"/>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rgbClr val="996633"/>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rgbClr val="996633"/>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rgbClr val="996633"/>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rgbClr val="996633"/>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1625" y="301625"/>
            <a:ext cx="77724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827213"/>
            <a:ext cx="77724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200" smtClean="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fld id="{4EF71E16-0635-4B25-8E6E-958C5637FC74}" type="slidenum">
              <a:rPr lang="en-US"/>
              <a:pPr>
                <a:defRPr/>
              </a:pPr>
              <a:t>‹#›</a:t>
            </a:fld>
            <a:endParaRPr lang="en-US"/>
          </a:p>
        </p:txBody>
      </p:sp>
      <p:sp>
        <p:nvSpPr>
          <p:cNvPr id="5127" name="Rectangle 7"/>
          <p:cNvSpPr>
            <a:spLocks noChangeArrowheads="1"/>
          </p:cNvSpPr>
          <p:nvPr/>
        </p:nvSpPr>
        <p:spPr bwMode="auto">
          <a:xfrm>
            <a:off x="0" y="1066800"/>
            <a:ext cx="9144000" cy="152400"/>
          </a:xfrm>
          <a:prstGeom prst="rect">
            <a:avLst/>
          </a:prstGeom>
          <a:solidFill>
            <a:srgbClr val="FFCC00"/>
          </a:solidFill>
          <a:ln w="9525">
            <a:noFill/>
            <a:miter lim="800000"/>
            <a:headEnd/>
            <a:tailEnd/>
          </a:ln>
          <a:effectLst/>
        </p:spPr>
        <p:txBody>
          <a:bodyPr wrap="none" anchor="ctr"/>
          <a:lstStyle/>
          <a:p>
            <a:pPr>
              <a:defRPr/>
            </a:pPr>
            <a:endParaRPr lang="en-US"/>
          </a:p>
        </p:txBody>
      </p:sp>
      <p:sp>
        <p:nvSpPr>
          <p:cNvPr id="5128" name="Rectangle 8"/>
          <p:cNvSpPr>
            <a:spLocks noChangeArrowheads="1"/>
          </p:cNvSpPr>
          <p:nvPr/>
        </p:nvSpPr>
        <p:spPr bwMode="auto">
          <a:xfrm>
            <a:off x="0" y="1219200"/>
            <a:ext cx="152400" cy="5638800"/>
          </a:xfrm>
          <a:prstGeom prst="rect">
            <a:avLst/>
          </a:prstGeom>
          <a:solidFill>
            <a:srgbClr val="3366FF"/>
          </a:solidFill>
          <a:ln w="9525">
            <a:noFill/>
            <a:miter lim="800000"/>
            <a:headEnd/>
            <a:tailEnd/>
          </a:ln>
          <a:effectLst/>
        </p:spPr>
        <p:txBody>
          <a:bodyPr wrap="none" anchor="ctr"/>
          <a:lstStyle/>
          <a:p>
            <a:pPr algn="ctr" eaLnBrk="0" hangingPunct="0">
              <a:defRPr/>
            </a:pPr>
            <a:endParaRPr lang="en-US" sz="2800">
              <a:solidFill>
                <a:srgbClr val="002A6C"/>
              </a:solidFill>
              <a:latin typeface="Times" pitchFamily="18" charset="0"/>
            </a:endParaRPr>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rtl="0" eaLnBrk="0" fontAlgn="base" hangingPunct="0">
        <a:spcBef>
          <a:spcPct val="0"/>
        </a:spcBef>
        <a:spcAft>
          <a:spcPct val="0"/>
        </a:spcAft>
        <a:defRPr sz="2400" b="1">
          <a:solidFill>
            <a:schemeClr val="tx2"/>
          </a:solidFill>
          <a:latin typeface="+mj-lt"/>
          <a:ea typeface="+mj-ea"/>
          <a:cs typeface="+mj-cs"/>
        </a:defRPr>
      </a:lvl1pPr>
      <a:lvl2pPr algn="l" rtl="0" eaLnBrk="0" fontAlgn="base" hangingPunct="0">
        <a:spcBef>
          <a:spcPct val="0"/>
        </a:spcBef>
        <a:spcAft>
          <a:spcPct val="0"/>
        </a:spcAft>
        <a:defRPr sz="2400" b="1">
          <a:solidFill>
            <a:schemeClr val="tx2"/>
          </a:solidFill>
          <a:latin typeface="Arial" charset="0"/>
        </a:defRPr>
      </a:lvl2pPr>
      <a:lvl3pPr algn="l" rtl="0" eaLnBrk="0" fontAlgn="base" hangingPunct="0">
        <a:spcBef>
          <a:spcPct val="0"/>
        </a:spcBef>
        <a:spcAft>
          <a:spcPct val="0"/>
        </a:spcAft>
        <a:defRPr sz="2400" b="1">
          <a:solidFill>
            <a:schemeClr val="tx2"/>
          </a:solidFill>
          <a:latin typeface="Arial" charset="0"/>
        </a:defRPr>
      </a:lvl3pPr>
      <a:lvl4pPr algn="l" rtl="0" eaLnBrk="0" fontAlgn="base" hangingPunct="0">
        <a:spcBef>
          <a:spcPct val="0"/>
        </a:spcBef>
        <a:spcAft>
          <a:spcPct val="0"/>
        </a:spcAft>
        <a:defRPr sz="2400" b="1">
          <a:solidFill>
            <a:schemeClr val="tx2"/>
          </a:solidFill>
          <a:latin typeface="Arial" charset="0"/>
        </a:defRPr>
      </a:lvl4pPr>
      <a:lvl5pPr algn="l" rtl="0" eaLnBrk="0" fontAlgn="base" hangingPunct="0">
        <a:spcBef>
          <a:spcPct val="0"/>
        </a:spcBef>
        <a:spcAft>
          <a:spcPct val="0"/>
        </a:spcAft>
        <a:defRPr sz="2400" b="1">
          <a:solidFill>
            <a:schemeClr val="tx2"/>
          </a:solidFill>
          <a:latin typeface="Arial" charset="0"/>
        </a:defRPr>
      </a:lvl5pPr>
      <a:lvl6pPr marL="457200" algn="l" rtl="0" fontAlgn="base">
        <a:spcBef>
          <a:spcPct val="0"/>
        </a:spcBef>
        <a:spcAft>
          <a:spcPct val="0"/>
        </a:spcAft>
        <a:defRPr sz="2400" b="1">
          <a:solidFill>
            <a:schemeClr val="tx2"/>
          </a:solidFill>
          <a:latin typeface="Arial" charset="0"/>
        </a:defRPr>
      </a:lvl6pPr>
      <a:lvl7pPr marL="914400" algn="l" rtl="0" fontAlgn="base">
        <a:spcBef>
          <a:spcPct val="0"/>
        </a:spcBef>
        <a:spcAft>
          <a:spcPct val="0"/>
        </a:spcAft>
        <a:defRPr sz="2400" b="1">
          <a:solidFill>
            <a:schemeClr val="tx2"/>
          </a:solidFill>
          <a:latin typeface="Arial" charset="0"/>
        </a:defRPr>
      </a:lvl7pPr>
      <a:lvl8pPr marL="1371600" algn="l" rtl="0" fontAlgn="base">
        <a:spcBef>
          <a:spcPct val="0"/>
        </a:spcBef>
        <a:spcAft>
          <a:spcPct val="0"/>
        </a:spcAft>
        <a:defRPr sz="2400" b="1">
          <a:solidFill>
            <a:schemeClr val="tx2"/>
          </a:solidFill>
          <a:latin typeface="Arial" charset="0"/>
        </a:defRPr>
      </a:lvl8pPr>
      <a:lvl9pPr marL="1828800" algn="l" rtl="0" fontAlgn="base">
        <a:spcBef>
          <a:spcPct val="0"/>
        </a:spcBef>
        <a:spcAft>
          <a:spcPct val="0"/>
        </a:spcAft>
        <a:defRPr sz="24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US" dirty="0" smtClean="0"/>
              <a:t>Session 4 </a:t>
            </a:r>
          </a:p>
        </p:txBody>
      </p:sp>
      <p:sp>
        <p:nvSpPr>
          <p:cNvPr id="4099" name="Rectangle 3"/>
          <p:cNvSpPr>
            <a:spLocks noGrp="1" noChangeArrowheads="1"/>
          </p:cNvSpPr>
          <p:nvPr>
            <p:ph type="subTitle" idx="1"/>
          </p:nvPr>
        </p:nvSpPr>
        <p:spPr/>
        <p:txBody>
          <a:bodyPr/>
          <a:lstStyle/>
          <a:p>
            <a:pPr eaLnBrk="1" hangingPunct="1"/>
            <a:r>
              <a:rPr lang="en-US" dirty="0" smtClean="0"/>
              <a:t>Household Food Security Preparedness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 food is enough?</a:t>
            </a:r>
            <a:endParaRPr lang="en-US" dirty="0"/>
          </a:p>
        </p:txBody>
      </p:sp>
      <p:sp>
        <p:nvSpPr>
          <p:cNvPr id="3" name="Content Placeholder 2"/>
          <p:cNvSpPr>
            <a:spLocks noGrp="1"/>
          </p:cNvSpPr>
          <p:nvPr>
            <p:ph sz="half" idx="1"/>
          </p:nvPr>
        </p:nvSpPr>
        <p:spPr/>
        <p:txBody>
          <a:bodyPr/>
          <a:lstStyle/>
          <a:p>
            <a:pPr>
              <a:buNone/>
            </a:pPr>
            <a:r>
              <a:rPr lang="en-US" dirty="0" smtClean="0"/>
              <a:t>Average nutritional requirement for an adult is 2100 calories per day</a:t>
            </a:r>
          </a:p>
          <a:p>
            <a:pPr lvl="1"/>
            <a:r>
              <a:rPr lang="en-US" dirty="0" smtClean="0"/>
              <a:t>Mostly complex carbohydrates</a:t>
            </a:r>
          </a:p>
          <a:p>
            <a:pPr lvl="1"/>
            <a:r>
              <a:rPr lang="en-US" dirty="0" smtClean="0"/>
              <a:t>10-12% protein</a:t>
            </a:r>
          </a:p>
          <a:p>
            <a:pPr lvl="1"/>
            <a:r>
              <a:rPr lang="en-US" dirty="0" smtClean="0"/>
              <a:t>17 % fat</a:t>
            </a:r>
          </a:p>
          <a:p>
            <a:pPr lvl="1"/>
            <a:r>
              <a:rPr lang="en-US" dirty="0" smtClean="0"/>
              <a:t>Essential micronutrients</a:t>
            </a:r>
          </a:p>
          <a:p>
            <a:pPr>
              <a:buNone/>
            </a:pPr>
            <a:endParaRPr lang="en-US" dirty="0"/>
          </a:p>
        </p:txBody>
      </p:sp>
      <p:graphicFrame>
        <p:nvGraphicFramePr>
          <p:cNvPr id="5" name="Content Placeholder 4"/>
          <p:cNvGraphicFramePr>
            <a:graphicFrameLocks noGrp="1"/>
          </p:cNvGraphicFramePr>
          <p:nvPr>
            <p:ph sz="half" idx="2"/>
          </p:nvPr>
        </p:nvGraphicFramePr>
        <p:xfrm>
          <a:off x="4643438" y="1752600"/>
          <a:ext cx="3924300" cy="4048760"/>
        </p:xfrm>
        <a:graphic>
          <a:graphicData uri="http://schemas.openxmlformats.org/drawingml/2006/table">
            <a:tbl>
              <a:tblPr firstRow="1" bandRow="1">
                <a:tableStyleId>{5C22544A-7EE6-4342-B048-85BDC9FD1C3A}</a:tableStyleId>
              </a:tblPr>
              <a:tblGrid>
                <a:gridCol w="1962150"/>
                <a:gridCol w="1962150"/>
              </a:tblGrid>
              <a:tr h="370840">
                <a:tc>
                  <a:txBody>
                    <a:bodyPr/>
                    <a:lstStyle/>
                    <a:p>
                      <a:r>
                        <a:rPr lang="en-US" dirty="0" smtClean="0"/>
                        <a:t>Food</a:t>
                      </a:r>
                      <a:endParaRPr lang="en-US" dirty="0"/>
                    </a:p>
                  </a:txBody>
                  <a:tcPr/>
                </a:tc>
                <a:tc>
                  <a:txBody>
                    <a:bodyPr/>
                    <a:lstStyle/>
                    <a:p>
                      <a:r>
                        <a:rPr lang="en-US" dirty="0" smtClean="0"/>
                        <a:t>Quantity for 12 weeks – 1 adult </a:t>
                      </a:r>
                      <a:endParaRPr lang="en-US" dirty="0"/>
                    </a:p>
                  </a:txBody>
                  <a:tcPr/>
                </a:tc>
              </a:tr>
              <a:tr h="370840">
                <a:tc>
                  <a:txBody>
                    <a:bodyPr/>
                    <a:lstStyle/>
                    <a:p>
                      <a:r>
                        <a:rPr lang="en-US" dirty="0" smtClean="0"/>
                        <a:t>Grains </a:t>
                      </a:r>
                      <a:endParaRPr lang="en-US" dirty="0"/>
                    </a:p>
                  </a:txBody>
                  <a:tcPr/>
                </a:tc>
                <a:tc>
                  <a:txBody>
                    <a:bodyPr/>
                    <a:lstStyle/>
                    <a:p>
                      <a:r>
                        <a:rPr lang="en-US" dirty="0" smtClean="0"/>
                        <a:t>35 kg</a:t>
                      </a:r>
                      <a:endParaRPr lang="en-US" dirty="0"/>
                    </a:p>
                  </a:txBody>
                  <a:tcPr/>
                </a:tc>
              </a:tr>
              <a:tr h="370840">
                <a:tc>
                  <a:txBody>
                    <a:bodyPr/>
                    <a:lstStyle/>
                    <a:p>
                      <a:r>
                        <a:rPr lang="en-US" dirty="0" smtClean="0"/>
                        <a:t>Protein</a:t>
                      </a:r>
                      <a:endParaRPr lang="en-US" dirty="0"/>
                    </a:p>
                  </a:txBody>
                  <a:tcPr/>
                </a:tc>
                <a:tc>
                  <a:txBody>
                    <a:bodyPr/>
                    <a:lstStyle/>
                    <a:p>
                      <a:r>
                        <a:rPr lang="en-US" dirty="0" smtClean="0"/>
                        <a:t>5 kg </a:t>
                      </a:r>
                      <a:endParaRPr lang="en-US" dirty="0"/>
                    </a:p>
                  </a:txBody>
                  <a:tcPr/>
                </a:tc>
              </a:tr>
              <a:tr h="370840">
                <a:tc>
                  <a:txBody>
                    <a:bodyPr/>
                    <a:lstStyle/>
                    <a:p>
                      <a:r>
                        <a:rPr lang="en-US" dirty="0" smtClean="0"/>
                        <a:t>Fats (oil)</a:t>
                      </a:r>
                      <a:endParaRPr lang="en-US" dirty="0"/>
                    </a:p>
                  </a:txBody>
                  <a:tcPr/>
                </a:tc>
                <a:tc>
                  <a:txBody>
                    <a:bodyPr/>
                    <a:lstStyle/>
                    <a:p>
                      <a:r>
                        <a:rPr lang="en-US" dirty="0" smtClean="0"/>
                        <a:t>3kg (3-4 liters)</a:t>
                      </a:r>
                      <a:endParaRPr lang="en-US" dirty="0"/>
                    </a:p>
                  </a:txBody>
                  <a:tcPr/>
                </a:tc>
              </a:tr>
              <a:tr h="370840">
                <a:tc>
                  <a:txBody>
                    <a:bodyPr/>
                    <a:lstStyle/>
                    <a:p>
                      <a:r>
                        <a:rPr lang="en-US" dirty="0" smtClean="0"/>
                        <a:t>Vegetables </a:t>
                      </a:r>
                      <a:endParaRPr lang="en-US" dirty="0"/>
                    </a:p>
                  </a:txBody>
                  <a:tcPr/>
                </a:tc>
                <a:tc>
                  <a:txBody>
                    <a:bodyPr/>
                    <a:lstStyle/>
                    <a:p>
                      <a:r>
                        <a:rPr lang="en-US" dirty="0" smtClean="0"/>
                        <a:t>84 cans/ 6kg dried</a:t>
                      </a:r>
                      <a:endParaRPr lang="en-US" dirty="0"/>
                    </a:p>
                  </a:txBody>
                  <a:tcPr/>
                </a:tc>
              </a:tr>
              <a:tr h="370840">
                <a:tc>
                  <a:txBody>
                    <a:bodyPr/>
                    <a:lstStyle/>
                    <a:p>
                      <a:r>
                        <a:rPr lang="en-US" dirty="0" smtClean="0"/>
                        <a:t>Fruits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84 cans/ 6kg dried</a:t>
                      </a:r>
                    </a:p>
                    <a:p>
                      <a:endParaRPr lang="en-US" dirty="0"/>
                    </a:p>
                  </a:txBody>
                  <a:tcPr/>
                </a:tc>
              </a:tr>
              <a:tr h="370840">
                <a:tc>
                  <a:txBody>
                    <a:bodyPr/>
                    <a:lstStyle/>
                    <a:p>
                      <a:r>
                        <a:rPr lang="en-US" dirty="0" smtClean="0"/>
                        <a:t>Sugar </a:t>
                      </a:r>
                      <a:endParaRPr lang="en-US" dirty="0"/>
                    </a:p>
                  </a:txBody>
                  <a:tcPr/>
                </a:tc>
                <a:tc>
                  <a:txBody>
                    <a:bodyPr/>
                    <a:lstStyle/>
                    <a:p>
                      <a:r>
                        <a:rPr lang="en-US" dirty="0" smtClean="0"/>
                        <a:t>1.25 kg</a:t>
                      </a:r>
                      <a:endParaRPr lang="en-US" dirty="0"/>
                    </a:p>
                  </a:txBody>
                  <a:tcPr/>
                </a:tc>
              </a:tr>
              <a:tr h="370840">
                <a:tc>
                  <a:txBody>
                    <a:bodyPr/>
                    <a:lstStyle/>
                    <a:p>
                      <a:r>
                        <a:rPr lang="en-US" dirty="0" smtClean="0"/>
                        <a:t>Salt </a:t>
                      </a:r>
                      <a:endParaRPr lang="en-US" dirty="0"/>
                    </a:p>
                  </a:txBody>
                  <a:tcPr/>
                </a:tc>
                <a:tc>
                  <a:txBody>
                    <a:bodyPr/>
                    <a:lstStyle/>
                    <a:p>
                      <a:r>
                        <a:rPr lang="en-US" dirty="0" smtClean="0"/>
                        <a:t>1.25 kg</a:t>
                      </a:r>
                      <a:endParaRPr lang="en-US"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 food is too much ?</a:t>
            </a:r>
            <a:endParaRPr lang="en-US" dirty="0"/>
          </a:p>
        </p:txBody>
      </p:sp>
      <p:sp>
        <p:nvSpPr>
          <p:cNvPr id="3" name="Content Placeholder 2"/>
          <p:cNvSpPr>
            <a:spLocks noGrp="1"/>
          </p:cNvSpPr>
          <p:nvPr>
            <p:ph idx="1"/>
          </p:nvPr>
        </p:nvSpPr>
        <p:spPr>
          <a:xfrm>
            <a:off x="566738" y="1371600"/>
            <a:ext cx="8001000" cy="4648200"/>
          </a:xfrm>
        </p:spPr>
        <p:txBody>
          <a:bodyPr/>
          <a:lstStyle/>
          <a:p>
            <a:r>
              <a:rPr lang="en-US" dirty="0" smtClean="0"/>
              <a:t>People who are better off may begin to hoard food in fear and panic. </a:t>
            </a:r>
          </a:p>
          <a:p>
            <a:r>
              <a:rPr lang="en-US" dirty="0" smtClean="0"/>
              <a:t>Hoarding</a:t>
            </a:r>
          </a:p>
          <a:p>
            <a:pPr lvl="1"/>
            <a:r>
              <a:rPr lang="en-US" sz="2800" dirty="0" smtClean="0"/>
              <a:t>makes less food available</a:t>
            </a:r>
          </a:p>
          <a:p>
            <a:pPr lvl="1"/>
            <a:r>
              <a:rPr lang="en-US" sz="2800" dirty="0" smtClean="0"/>
              <a:t>leads to higher food prices </a:t>
            </a:r>
          </a:p>
          <a:p>
            <a:r>
              <a:rPr lang="en-US" dirty="0" smtClean="0"/>
              <a:t>Public awareness campaigns must remind HHs that by hoarding too much, they risk contributing to a neighbor’s hunger and suffering.</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001000" cy="609600"/>
          </a:xfrm>
        </p:spPr>
        <p:txBody>
          <a:bodyPr/>
          <a:lstStyle/>
          <a:p>
            <a:r>
              <a:rPr lang="en-US" dirty="0" smtClean="0"/>
              <a:t/>
            </a:r>
            <a:br>
              <a:rPr lang="en-US" dirty="0" smtClean="0"/>
            </a:br>
            <a:r>
              <a:rPr lang="en-US" dirty="0" smtClean="0"/>
              <a:t>HH ACTION #2: </a:t>
            </a:r>
            <a:br>
              <a:rPr lang="en-US" dirty="0" smtClean="0"/>
            </a:br>
            <a:r>
              <a:rPr lang="en-US" dirty="0" smtClean="0"/>
              <a:t>Prepare for shortages of safe water </a:t>
            </a:r>
            <a:endParaRPr lang="en-US" dirty="0"/>
          </a:p>
        </p:txBody>
      </p:sp>
      <p:sp>
        <p:nvSpPr>
          <p:cNvPr id="3" name="Content Placeholder 2"/>
          <p:cNvSpPr>
            <a:spLocks noGrp="1"/>
          </p:cNvSpPr>
          <p:nvPr>
            <p:ph idx="1"/>
          </p:nvPr>
        </p:nvSpPr>
        <p:spPr/>
        <p:txBody>
          <a:bodyPr/>
          <a:lstStyle/>
          <a:p>
            <a:r>
              <a:rPr lang="en-US" dirty="0" smtClean="0"/>
              <a:t>As illness spreads, # of workers that maintain public works may decrease</a:t>
            </a:r>
          </a:p>
          <a:p>
            <a:pPr lvl="1"/>
            <a:r>
              <a:rPr lang="en-US" dirty="0" smtClean="0"/>
              <a:t>Water quality and quantity may deteriorate</a:t>
            </a:r>
          </a:p>
          <a:p>
            <a:r>
              <a:rPr lang="en-US" dirty="0" smtClean="0"/>
              <a:t>Healthy adults can only live 3-4 days without water </a:t>
            </a:r>
          </a:p>
          <a:p>
            <a:r>
              <a:rPr lang="en-US" dirty="0" smtClean="0"/>
              <a:t> Alert HH </a:t>
            </a:r>
            <a:r>
              <a:rPr lang="en-US" b="1" i="1" dirty="0" smtClean="0"/>
              <a:t>before</a:t>
            </a:r>
            <a:r>
              <a:rPr lang="en-US" dirty="0" smtClean="0"/>
              <a:t> the pandemic arrives about the risk of water shortages.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 water should HHs store? </a:t>
            </a:r>
            <a:endParaRPr lang="en-US" dirty="0"/>
          </a:p>
        </p:txBody>
      </p:sp>
      <p:graphicFrame>
        <p:nvGraphicFramePr>
          <p:cNvPr id="4" name="Content Placeholder 3"/>
          <p:cNvGraphicFramePr>
            <a:graphicFrameLocks noGrp="1"/>
          </p:cNvGraphicFramePr>
          <p:nvPr>
            <p:ph idx="1"/>
          </p:nvPr>
        </p:nvGraphicFramePr>
        <p:xfrm>
          <a:off x="566738" y="1752600"/>
          <a:ext cx="8001000" cy="1752600"/>
        </p:xfrm>
        <a:graphic>
          <a:graphicData uri="http://schemas.openxmlformats.org/drawingml/2006/table">
            <a:tbl>
              <a:tblPr firstRow="1" bandRow="1">
                <a:tableStyleId>{5C22544A-7EE6-4342-B048-85BDC9FD1C3A}</a:tableStyleId>
              </a:tblPr>
              <a:tblGrid>
                <a:gridCol w="4000500"/>
                <a:gridCol w="4000500"/>
              </a:tblGrid>
              <a:tr h="370840">
                <a:tc>
                  <a:txBody>
                    <a:bodyPr/>
                    <a:lstStyle/>
                    <a:p>
                      <a:r>
                        <a:rPr lang="en-US" sz="1800" b="0" kern="1200" dirty="0" smtClean="0">
                          <a:solidFill>
                            <a:schemeClr val="dk1"/>
                          </a:solidFill>
                          <a:latin typeface="+mn-lt"/>
                          <a:ea typeface="+mn-ea"/>
                          <a:cs typeface="+mn-cs"/>
                        </a:rPr>
                        <a:t>Drinking water </a:t>
                      </a:r>
                    </a:p>
                  </a:txBody>
                  <a:tcPr>
                    <a:solidFill>
                      <a:schemeClr val="bg2"/>
                    </a:solidFill>
                  </a:tcPr>
                </a:tc>
                <a:tc>
                  <a:txBody>
                    <a:bodyPr/>
                    <a:lstStyle/>
                    <a:p>
                      <a:pPr marL="0" algn="l" defTabSz="914400" rtl="0" eaLnBrk="1" latinLnBrk="0" hangingPunct="1"/>
                      <a:r>
                        <a:rPr lang="en-US" sz="1800" b="0" kern="1200" dirty="0" smtClean="0">
                          <a:solidFill>
                            <a:schemeClr val="dk1"/>
                          </a:solidFill>
                          <a:latin typeface="+mn-lt"/>
                          <a:ea typeface="+mn-ea"/>
                          <a:cs typeface="+mn-cs"/>
                        </a:rPr>
                        <a:t>2.5 -3 liters per person/ per day </a:t>
                      </a:r>
                    </a:p>
                  </a:txBody>
                  <a:tcPr>
                    <a:solidFill>
                      <a:schemeClr val="bg2"/>
                    </a:solidFill>
                  </a:tcPr>
                </a:tc>
              </a:tr>
              <a:tr h="370840">
                <a:tc>
                  <a:txBody>
                    <a:bodyPr/>
                    <a:lstStyle/>
                    <a:p>
                      <a:r>
                        <a:rPr lang="en-US" dirty="0" smtClean="0"/>
                        <a:t>Basic hygiene practices</a:t>
                      </a:r>
                      <a:r>
                        <a:rPr lang="en-US" baseline="0" dirty="0" smtClean="0"/>
                        <a:t> </a:t>
                      </a:r>
                      <a:endParaRPr lang="en-US" dirty="0"/>
                    </a:p>
                  </a:txBody>
                  <a:tcPr/>
                </a:tc>
                <a:tc>
                  <a:txBody>
                    <a:bodyPr/>
                    <a:lstStyle/>
                    <a:p>
                      <a:r>
                        <a:rPr lang="en-US" dirty="0" smtClean="0"/>
                        <a:t>2-6 liters per person/</a:t>
                      </a:r>
                      <a:r>
                        <a:rPr lang="en-US" baseline="0" dirty="0" smtClean="0"/>
                        <a:t> per day </a:t>
                      </a:r>
                      <a:endParaRPr lang="en-US" dirty="0"/>
                    </a:p>
                  </a:txBody>
                  <a:tcPr/>
                </a:tc>
              </a:tr>
              <a:tr h="370840">
                <a:tc>
                  <a:txBody>
                    <a:bodyPr/>
                    <a:lstStyle/>
                    <a:p>
                      <a:r>
                        <a:rPr lang="en-US" dirty="0" smtClean="0"/>
                        <a:t>Basic cooking needs </a:t>
                      </a:r>
                      <a:endParaRPr lang="en-US" dirty="0"/>
                    </a:p>
                  </a:txBody>
                  <a:tcPr/>
                </a:tc>
                <a:tc>
                  <a:txBody>
                    <a:bodyPr/>
                    <a:lstStyle/>
                    <a:p>
                      <a:r>
                        <a:rPr lang="en-US" dirty="0" smtClean="0"/>
                        <a:t>3-6 liters per person/per day </a:t>
                      </a:r>
                      <a:endParaRPr lang="en-US" dirty="0"/>
                    </a:p>
                  </a:txBody>
                  <a:tcPr/>
                </a:tc>
              </a:tr>
              <a:tr h="370840">
                <a:tc>
                  <a:txBody>
                    <a:bodyPr/>
                    <a:lstStyle/>
                    <a:p>
                      <a:pPr algn="ctr"/>
                      <a:r>
                        <a:rPr lang="en-US" b="1" dirty="0" smtClean="0"/>
                        <a:t>Total water needed </a:t>
                      </a:r>
                    </a:p>
                    <a:p>
                      <a:pPr algn="ctr"/>
                      <a:r>
                        <a:rPr lang="en-US" b="0" dirty="0" smtClean="0"/>
                        <a:t>per person/per day </a:t>
                      </a:r>
                      <a:endParaRPr lang="en-US" b="0" dirty="0"/>
                    </a:p>
                  </a:txBody>
                  <a:tcPr>
                    <a:solidFill>
                      <a:schemeClr val="accent1"/>
                    </a:solidFill>
                  </a:tcPr>
                </a:tc>
                <a:tc>
                  <a:txBody>
                    <a:bodyPr/>
                    <a:lstStyle/>
                    <a:p>
                      <a:pPr algn="ctr"/>
                      <a:r>
                        <a:rPr lang="en-US" b="1" dirty="0" smtClean="0"/>
                        <a:t>7.5 -15 liters </a:t>
                      </a:r>
                      <a:endParaRPr lang="en-US" b="1" dirty="0"/>
                    </a:p>
                  </a:txBody>
                  <a:tcPr>
                    <a:solidFill>
                      <a:schemeClr val="accent1"/>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HHs safely treat water? </a:t>
            </a:r>
            <a:endParaRPr lang="en-US" dirty="0"/>
          </a:p>
        </p:txBody>
      </p:sp>
      <p:sp>
        <p:nvSpPr>
          <p:cNvPr id="3" name="Content Placeholder 2"/>
          <p:cNvSpPr>
            <a:spLocks noGrp="1"/>
          </p:cNvSpPr>
          <p:nvPr>
            <p:ph idx="1"/>
          </p:nvPr>
        </p:nvSpPr>
        <p:spPr>
          <a:xfrm>
            <a:off x="457200" y="1371600"/>
            <a:ext cx="8001000" cy="4267200"/>
          </a:xfrm>
        </p:spPr>
        <p:txBody>
          <a:bodyPr/>
          <a:lstStyle/>
          <a:p>
            <a:r>
              <a:rPr lang="en-US" dirty="0" smtClean="0"/>
              <a:t>Boiling </a:t>
            </a:r>
          </a:p>
          <a:p>
            <a:r>
              <a:rPr lang="en-US" dirty="0" smtClean="0"/>
              <a:t>Chlorination</a:t>
            </a:r>
          </a:p>
          <a:p>
            <a:r>
              <a:rPr lang="en-US" dirty="0" smtClean="0"/>
              <a:t>Iodine </a:t>
            </a:r>
          </a:p>
          <a:p>
            <a:r>
              <a:rPr lang="en-US" dirty="0" smtClean="0"/>
              <a:t>Purification tablets</a:t>
            </a:r>
          </a:p>
          <a:p>
            <a:r>
              <a:rPr lang="en-US" dirty="0" smtClean="0"/>
              <a:t>Filtration  </a:t>
            </a:r>
          </a:p>
          <a:p>
            <a:r>
              <a:rPr lang="en-US" dirty="0" smtClean="0"/>
              <a:t>Solar disinfection</a:t>
            </a:r>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HHs safely store water? </a:t>
            </a:r>
            <a:endParaRPr lang="en-US" dirty="0"/>
          </a:p>
        </p:txBody>
      </p:sp>
      <p:sp>
        <p:nvSpPr>
          <p:cNvPr id="3" name="Content Placeholder 2"/>
          <p:cNvSpPr>
            <a:spLocks noGrp="1"/>
          </p:cNvSpPr>
          <p:nvPr>
            <p:ph idx="1"/>
          </p:nvPr>
        </p:nvSpPr>
        <p:spPr>
          <a:xfrm>
            <a:off x="457200" y="1371600"/>
            <a:ext cx="8001000" cy="4267200"/>
          </a:xfrm>
        </p:spPr>
        <p:txBody>
          <a:bodyPr/>
          <a:lstStyle/>
          <a:p>
            <a:pPr lvl="0"/>
            <a:r>
              <a:rPr lang="en-US" dirty="0" smtClean="0"/>
              <a:t>Do not use containers that have previously been used to store non-food products.  </a:t>
            </a:r>
          </a:p>
          <a:p>
            <a:pPr lvl="0"/>
            <a:r>
              <a:rPr lang="en-US" dirty="0" smtClean="0"/>
              <a:t>Store drinking water separately from water used for personal hygiene needs.  </a:t>
            </a:r>
          </a:p>
          <a:p>
            <a:r>
              <a:rPr lang="en-US" dirty="0" smtClean="0"/>
              <a:t>Store drinking water in narrow-mouthed, lidded containers to help to prevent contamination.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685800"/>
          </a:xfrm>
        </p:spPr>
        <p:txBody>
          <a:bodyPr/>
          <a:lstStyle/>
          <a:p>
            <a:r>
              <a:rPr lang="en-US" dirty="0" smtClean="0"/>
              <a:t>HH ACTION #3: </a:t>
            </a:r>
            <a:br>
              <a:rPr lang="en-US" dirty="0" smtClean="0"/>
            </a:br>
            <a:r>
              <a:rPr lang="en-US" dirty="0" smtClean="0"/>
              <a:t>Prepare for income disruptions </a:t>
            </a:r>
            <a:endParaRPr lang="en-US" dirty="0"/>
          </a:p>
        </p:txBody>
      </p:sp>
      <p:sp>
        <p:nvSpPr>
          <p:cNvPr id="3" name="Content Placeholder 2"/>
          <p:cNvSpPr>
            <a:spLocks noGrp="1"/>
          </p:cNvSpPr>
          <p:nvPr>
            <p:ph idx="1"/>
          </p:nvPr>
        </p:nvSpPr>
        <p:spPr>
          <a:xfrm>
            <a:off x="566738" y="1371600"/>
            <a:ext cx="8001000" cy="4648200"/>
          </a:xfrm>
        </p:spPr>
        <p:txBody>
          <a:bodyPr/>
          <a:lstStyle/>
          <a:p>
            <a:r>
              <a:rPr lang="en-US" dirty="0" smtClean="0"/>
              <a:t>Households may have less cash available due to:</a:t>
            </a:r>
          </a:p>
          <a:p>
            <a:pPr lvl="1"/>
            <a:r>
              <a:rPr lang="en-US" dirty="0" smtClean="0"/>
              <a:t>work absenteeism: illness, </a:t>
            </a:r>
            <a:r>
              <a:rPr lang="en-US" dirty="0" err="1" smtClean="0"/>
              <a:t>caregiving</a:t>
            </a:r>
            <a:r>
              <a:rPr lang="en-US" dirty="0" smtClean="0"/>
              <a:t>, social distancing measures, transportation disruptions</a:t>
            </a:r>
          </a:p>
          <a:p>
            <a:pPr lvl="1"/>
            <a:r>
              <a:rPr lang="en-US" dirty="0" smtClean="0"/>
              <a:t>disruptions in banking systems ( no money in ATMs</a:t>
            </a:r>
          </a:p>
          <a:p>
            <a:pPr lvl="1"/>
            <a:r>
              <a:rPr lang="en-US" dirty="0" smtClean="0"/>
              <a:t>Reduced remittances </a:t>
            </a:r>
          </a:p>
          <a:p>
            <a:pPr lvl="1"/>
            <a:r>
              <a:rPr lang="en-US" dirty="0" smtClean="0"/>
              <a:t>More money spent on health care or funeral expenses </a:t>
            </a:r>
          </a:p>
          <a:p>
            <a:pPr lvl="1"/>
            <a:r>
              <a:rPr lang="en-US" dirty="0" smtClean="0"/>
              <a:t>Reduced available credit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001000" cy="609600"/>
          </a:xfrm>
        </p:spPr>
        <p:txBody>
          <a:bodyPr/>
          <a:lstStyle/>
          <a:p>
            <a:r>
              <a:rPr lang="en-US" dirty="0" smtClean="0"/>
              <a:t>HH ACTION #3: </a:t>
            </a:r>
            <a:br>
              <a:rPr lang="en-US" dirty="0" smtClean="0"/>
            </a:br>
            <a:r>
              <a:rPr lang="en-US" dirty="0" smtClean="0"/>
              <a:t>Prepare for income disruptions </a:t>
            </a:r>
            <a:endParaRPr lang="en-US" dirty="0"/>
          </a:p>
        </p:txBody>
      </p:sp>
      <p:sp>
        <p:nvSpPr>
          <p:cNvPr id="3" name="Content Placeholder 2"/>
          <p:cNvSpPr>
            <a:spLocks noGrp="1"/>
          </p:cNvSpPr>
          <p:nvPr>
            <p:ph idx="1"/>
          </p:nvPr>
        </p:nvSpPr>
        <p:spPr/>
        <p:txBody>
          <a:bodyPr/>
          <a:lstStyle/>
          <a:p>
            <a:r>
              <a:rPr lang="en-US" dirty="0" smtClean="0"/>
              <a:t>Help households prepare for cash shortages by encouraging: </a:t>
            </a:r>
          </a:p>
          <a:p>
            <a:pPr lvl="1"/>
            <a:r>
              <a:rPr lang="en-US" dirty="0" smtClean="0"/>
              <a:t> Individual savings and savings groups</a:t>
            </a:r>
          </a:p>
          <a:p>
            <a:pPr lvl="1"/>
            <a:r>
              <a:rPr lang="en-US" dirty="0" smtClean="0"/>
              <a:t>Barter</a:t>
            </a:r>
          </a:p>
          <a:p>
            <a:pPr lvl="2"/>
            <a:r>
              <a:rPr lang="en-US" dirty="0" smtClean="0"/>
              <a:t>Trading one kind of food for another</a:t>
            </a:r>
          </a:p>
          <a:p>
            <a:pPr lvl="2"/>
            <a:r>
              <a:rPr lang="en-US" dirty="0" smtClean="0"/>
              <a:t>Providing a needed service or goods that are normally sold in exchange for food</a:t>
            </a:r>
          </a:p>
          <a:p>
            <a:pPr lvl="2"/>
            <a:r>
              <a:rPr lang="en-US" dirty="0" smtClean="0"/>
              <a:t>Loaning unused land to a neighbor who does not have enough land to plant a garden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57200"/>
            <a:ext cx="9067800" cy="609600"/>
          </a:xfrm>
        </p:spPr>
        <p:txBody>
          <a:bodyPr/>
          <a:lstStyle/>
          <a:p>
            <a:r>
              <a:rPr lang="en-US" dirty="0" smtClean="0"/>
              <a:t>HH ACTION #4: </a:t>
            </a:r>
            <a:br>
              <a:rPr lang="en-US" dirty="0" smtClean="0"/>
            </a:br>
            <a:r>
              <a:rPr lang="en-US" dirty="0" smtClean="0"/>
              <a:t>Strengthen neighborhood support systems </a:t>
            </a:r>
            <a:endParaRPr lang="en-US" dirty="0"/>
          </a:p>
        </p:txBody>
      </p:sp>
      <p:sp>
        <p:nvSpPr>
          <p:cNvPr id="3" name="Content Placeholder 2"/>
          <p:cNvSpPr>
            <a:spLocks noGrp="1"/>
          </p:cNvSpPr>
          <p:nvPr>
            <p:ph idx="1"/>
          </p:nvPr>
        </p:nvSpPr>
        <p:spPr>
          <a:xfrm>
            <a:off x="457200" y="1371600"/>
            <a:ext cx="8001000" cy="4267200"/>
          </a:xfrm>
        </p:spPr>
        <p:txBody>
          <a:bodyPr/>
          <a:lstStyle/>
          <a:p>
            <a:r>
              <a:rPr lang="en-US" sz="2800" dirty="0" smtClean="0"/>
              <a:t>Ability to bounce back after a pandemic wave can hinge on strong and organized social networks. </a:t>
            </a:r>
          </a:p>
          <a:p>
            <a:r>
              <a:rPr lang="en-US" sz="2800" dirty="0" smtClean="0"/>
              <a:t>If networks are not cohesive, communities are at risk of civil disorder, conflicts, &amp; riots.</a:t>
            </a:r>
          </a:p>
          <a:p>
            <a:r>
              <a:rPr lang="en-US" sz="2800" dirty="0" smtClean="0"/>
              <a:t>Neighborhood support systems are a good source of information for identifying vulnerable and isolated HHs </a:t>
            </a:r>
          </a:p>
          <a:p>
            <a:r>
              <a:rPr lang="en-US" sz="2800" dirty="0" smtClean="0"/>
              <a:t>Strong neighborhood networks are more likely to organize volunteer response efforts that help a community survive as a whole</a:t>
            </a:r>
            <a:r>
              <a:rPr lang="en-US" sz="2800" kern="1200" dirty="0" smtClean="0">
                <a:latin typeface="Arial" charset="0"/>
              </a:rPr>
              <a:t>. </a:t>
            </a:r>
            <a:endParaRPr lang="en-US" sz="2800"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8839200" cy="685800"/>
          </a:xfrm>
        </p:spPr>
        <p:txBody>
          <a:bodyPr/>
          <a:lstStyle/>
          <a:p>
            <a:r>
              <a:rPr lang="en-US" dirty="0" smtClean="0"/>
              <a:t>Once the pandemic virus arrives in your region</a:t>
            </a:r>
            <a:endParaRPr lang="en-US" dirty="0"/>
          </a:p>
        </p:txBody>
      </p:sp>
      <p:sp>
        <p:nvSpPr>
          <p:cNvPr id="3" name="Content Placeholder 2"/>
          <p:cNvSpPr>
            <a:spLocks noGrp="1"/>
          </p:cNvSpPr>
          <p:nvPr>
            <p:ph idx="1"/>
          </p:nvPr>
        </p:nvSpPr>
        <p:spPr>
          <a:xfrm>
            <a:off x="533400" y="1371600"/>
            <a:ext cx="8001000" cy="4267200"/>
          </a:xfrm>
        </p:spPr>
        <p:txBody>
          <a:bodyPr/>
          <a:lstStyle/>
          <a:p>
            <a:pPr marL="0" indent="0">
              <a:spcBef>
                <a:spcPct val="30000"/>
              </a:spcBef>
              <a:buClrTx/>
              <a:buNone/>
              <a:defRPr/>
            </a:pPr>
            <a:r>
              <a:rPr lang="en-US" dirty="0" smtClean="0"/>
              <a:t>There are the critical Food Security messages that response teams should begin broadcasting using all available communication channels the moment the WHO announces that there is a regional outbreak. </a:t>
            </a:r>
          </a:p>
          <a:p>
            <a:pPr marL="0" indent="0">
              <a:spcBef>
                <a:spcPct val="30000"/>
              </a:spcBef>
              <a:buClrTx/>
              <a:buNone/>
              <a:defRPr/>
            </a:pPr>
            <a:r>
              <a:rPr lang="en-US" b="1" dirty="0" smtClean="0"/>
              <a:t>These messages can help save lives even if households have not had a chance to prepare</a:t>
            </a:r>
            <a:r>
              <a:rPr lang="en-US" dirty="0" smtClean="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t>Today’s Objectives</a:t>
            </a:r>
          </a:p>
        </p:txBody>
      </p:sp>
      <p:sp>
        <p:nvSpPr>
          <p:cNvPr id="5123" name="Rectangle 3"/>
          <p:cNvSpPr>
            <a:spLocks noGrp="1" noChangeArrowheads="1"/>
          </p:cNvSpPr>
          <p:nvPr>
            <p:ph type="body" idx="1"/>
          </p:nvPr>
        </p:nvSpPr>
        <p:spPr/>
        <p:txBody>
          <a:bodyPr/>
          <a:lstStyle/>
          <a:p>
            <a:pPr>
              <a:buFontTx/>
              <a:buNone/>
            </a:pPr>
            <a:r>
              <a:rPr lang="en-US" sz="2800" dirty="0" smtClean="0"/>
              <a:t>To understand that in addition to health and social distancing messages, critical food security messages must be shared with households </a:t>
            </a:r>
            <a:r>
              <a:rPr lang="en-US" sz="2800" b="1" dirty="0" smtClean="0">
                <a:solidFill>
                  <a:srgbClr val="C00000"/>
                </a:solidFill>
              </a:rPr>
              <a:t>during</a:t>
            </a:r>
            <a:r>
              <a:rPr lang="en-US" sz="2800" dirty="0" smtClean="0">
                <a:solidFill>
                  <a:srgbClr val="C00000"/>
                </a:solidFill>
              </a:rPr>
              <a:t> </a:t>
            </a:r>
            <a:r>
              <a:rPr lang="en-US" sz="2800" dirty="0" smtClean="0"/>
              <a:t>a pandemic. </a:t>
            </a:r>
          </a:p>
          <a:p>
            <a:pPr>
              <a:buFontTx/>
              <a:buNone/>
            </a:pPr>
            <a:endParaRPr lang="en-US" sz="2800" dirty="0" smtClean="0"/>
          </a:p>
          <a:p>
            <a:pPr>
              <a:buFontTx/>
              <a:buNone/>
            </a:pPr>
            <a:r>
              <a:rPr lang="en-US" sz="2800" dirty="0" smtClean="0"/>
              <a:t>To understand how community  and response leaders can increase public awareness of the necessity to prepare for food, water, and cash shortages </a:t>
            </a:r>
            <a:r>
              <a:rPr lang="en-US" sz="2800" b="1" dirty="0" smtClean="0">
                <a:solidFill>
                  <a:srgbClr val="C00000"/>
                </a:solidFill>
              </a:rPr>
              <a:t>before</a:t>
            </a:r>
            <a:r>
              <a:rPr lang="en-US" sz="2800" dirty="0" smtClean="0"/>
              <a:t> a pandemic strikes </a:t>
            </a:r>
          </a:p>
          <a:p>
            <a:pPr eaLnBrk="1" hangingPunct="1"/>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z="2800" dirty="0" smtClean="0"/>
              <a:t>Eat food that will spoil first</a:t>
            </a:r>
          </a:p>
          <a:p>
            <a:pPr lvl="0"/>
            <a:r>
              <a:rPr lang="en-US" sz="2800" dirty="0" smtClean="0"/>
              <a:t>Preserve any surplus fresh food to prevent spoiling. </a:t>
            </a:r>
          </a:p>
          <a:p>
            <a:pPr lvl="0"/>
            <a:r>
              <a:rPr lang="en-US" sz="2800" dirty="0" smtClean="0"/>
              <a:t>Regulate the food you eat each day so that what you have on hand will last 6 to 12 weeks</a:t>
            </a:r>
          </a:p>
          <a:p>
            <a:pPr lvl="1"/>
            <a:r>
              <a:rPr lang="en-US" sz="2400" dirty="0" smtClean="0"/>
              <a:t>do not threaten daily nutritional needs of any HH member. </a:t>
            </a:r>
          </a:p>
          <a:p>
            <a:pPr lvl="0"/>
            <a:r>
              <a:rPr lang="en-US" sz="2800" dirty="0" smtClean="0"/>
              <a:t>Organize exchanges among neighbors using social distancing measures so that you are able to increase the variety of foods you eat </a:t>
            </a:r>
          </a:p>
          <a:p>
            <a:endParaRPr lang="en-US" dirty="0"/>
          </a:p>
        </p:txBody>
      </p:sp>
      <p:sp>
        <p:nvSpPr>
          <p:cNvPr id="5" name="Title 1"/>
          <p:cNvSpPr>
            <a:spLocks noGrp="1"/>
          </p:cNvSpPr>
          <p:nvPr>
            <p:ph type="title"/>
          </p:nvPr>
        </p:nvSpPr>
        <p:spPr>
          <a:xfrm>
            <a:off x="304800" y="304800"/>
            <a:ext cx="8839200" cy="609600"/>
          </a:xfrm>
        </p:spPr>
        <p:txBody>
          <a:bodyPr/>
          <a:lstStyle/>
          <a:p>
            <a:r>
              <a:rPr lang="en-US" sz="3200" dirty="0" smtClean="0"/>
              <a:t>Critical FS messages </a:t>
            </a:r>
            <a:r>
              <a:rPr lang="en-US" sz="3200" i="1" dirty="0" smtClean="0">
                <a:solidFill>
                  <a:srgbClr val="FF0000"/>
                </a:solidFill>
              </a:rPr>
              <a:t>during</a:t>
            </a:r>
            <a:r>
              <a:rPr lang="en-US" sz="3200" dirty="0" smtClean="0"/>
              <a:t> a pandemic</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609600"/>
          </a:xfrm>
        </p:spPr>
        <p:txBody>
          <a:bodyPr/>
          <a:lstStyle/>
          <a:p>
            <a:r>
              <a:rPr lang="en-US" sz="3200" dirty="0" smtClean="0"/>
              <a:t>Critical FS messages </a:t>
            </a:r>
            <a:r>
              <a:rPr lang="en-US" sz="3200" i="1" dirty="0" smtClean="0">
                <a:solidFill>
                  <a:srgbClr val="FF0000"/>
                </a:solidFill>
              </a:rPr>
              <a:t>during</a:t>
            </a:r>
            <a:r>
              <a:rPr lang="en-US" sz="3200" dirty="0" smtClean="0"/>
              <a:t> a pandemic</a:t>
            </a:r>
            <a:endParaRPr lang="en-US" dirty="0"/>
          </a:p>
        </p:txBody>
      </p:sp>
      <p:sp>
        <p:nvSpPr>
          <p:cNvPr id="3" name="Content Placeholder 2"/>
          <p:cNvSpPr>
            <a:spLocks noGrp="1"/>
          </p:cNvSpPr>
          <p:nvPr>
            <p:ph idx="1"/>
          </p:nvPr>
        </p:nvSpPr>
        <p:spPr/>
        <p:txBody>
          <a:bodyPr/>
          <a:lstStyle/>
          <a:p>
            <a:pPr lvl="0"/>
            <a:r>
              <a:rPr lang="en-US" dirty="0" smtClean="0"/>
              <a:t>Collect and store water in covered containers (water supplies may become scarce)</a:t>
            </a:r>
          </a:p>
          <a:p>
            <a:pPr lvl="0"/>
            <a:r>
              <a:rPr lang="en-US" dirty="0" smtClean="0"/>
              <a:t>Do not store water in containers that have been used to store nonfood products.  </a:t>
            </a:r>
          </a:p>
          <a:p>
            <a:pPr lvl="0"/>
            <a:r>
              <a:rPr lang="en-US" dirty="0" smtClean="0"/>
              <a:t>Buy household bleach, purification tablets, or iodine to purify water if sources become contaminated.</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609600"/>
          </a:xfrm>
        </p:spPr>
        <p:txBody>
          <a:bodyPr/>
          <a:lstStyle/>
          <a:p>
            <a:r>
              <a:rPr lang="en-US" sz="3200" dirty="0" smtClean="0"/>
              <a:t>Critical FS messages </a:t>
            </a:r>
            <a:r>
              <a:rPr lang="en-US" sz="3200" i="1" dirty="0" smtClean="0">
                <a:solidFill>
                  <a:srgbClr val="FF0000"/>
                </a:solidFill>
              </a:rPr>
              <a:t>during</a:t>
            </a:r>
            <a:r>
              <a:rPr lang="en-US" sz="3200" dirty="0" smtClean="0"/>
              <a:t> a pandemic</a:t>
            </a:r>
            <a:endParaRPr lang="en-US" dirty="0"/>
          </a:p>
        </p:txBody>
      </p:sp>
      <p:sp>
        <p:nvSpPr>
          <p:cNvPr id="3" name="Content Placeholder 2"/>
          <p:cNvSpPr>
            <a:spLocks noGrp="1"/>
          </p:cNvSpPr>
          <p:nvPr>
            <p:ph idx="1"/>
          </p:nvPr>
        </p:nvSpPr>
        <p:spPr/>
        <p:txBody>
          <a:bodyPr/>
          <a:lstStyle/>
          <a:p>
            <a:r>
              <a:rPr lang="en-US" dirty="0" smtClean="0"/>
              <a:t>Only spend cash on items absolutely necessary to keep your household healthy for 6 to 12 weeks. </a:t>
            </a:r>
          </a:p>
          <a:p>
            <a:pPr lvl="1"/>
            <a:r>
              <a:rPr lang="en-US" sz="3600" dirty="0" smtClean="0"/>
              <a:t>Food</a:t>
            </a:r>
          </a:p>
          <a:p>
            <a:pPr lvl="1"/>
            <a:r>
              <a:rPr lang="en-US" sz="3600" dirty="0" smtClean="0"/>
              <a:t>Water</a:t>
            </a:r>
          </a:p>
          <a:p>
            <a:pPr lvl="1"/>
            <a:r>
              <a:rPr lang="en-US" sz="3600" dirty="0" smtClean="0"/>
              <a:t>Cooking fuel</a:t>
            </a:r>
          </a:p>
          <a:p>
            <a:pPr lvl="1"/>
            <a:r>
              <a:rPr lang="en-US" sz="3600" dirty="0" smtClean="0"/>
              <a:t>Medical supplies</a:t>
            </a:r>
            <a:endParaRPr lang="en-US" sz="3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a:t>
            </a:r>
            <a:endParaRPr lang="en-US" dirty="0"/>
          </a:p>
        </p:txBody>
      </p:sp>
      <p:pic>
        <p:nvPicPr>
          <p:cNvPr id="4" name="Picture 13" descr="AICOMM_Logo_F"/>
          <p:cNvPicPr>
            <a:picLocks noGrp="1" noChangeAspect="1" noChangeArrowheads="1"/>
          </p:cNvPicPr>
          <p:nvPr>
            <p:ph idx="1"/>
          </p:nvPr>
        </p:nvPicPr>
        <p:blipFill>
          <a:blip r:embed="rId3" cstate="print"/>
          <a:srcRect/>
          <a:stretch>
            <a:fillRect/>
          </a:stretch>
        </p:blipFill>
        <p:spPr bwMode="auto">
          <a:xfrm>
            <a:off x="1143000" y="2362200"/>
            <a:ext cx="6802881" cy="23656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685800"/>
          </a:xfrm>
        </p:spPr>
        <p:txBody>
          <a:bodyPr/>
          <a:lstStyle/>
          <a:p>
            <a:r>
              <a:rPr lang="en-US" dirty="0" smtClean="0"/>
              <a:t>Why are household preparedness activities important? </a:t>
            </a:r>
            <a:endParaRPr lang="en-US" dirty="0"/>
          </a:p>
        </p:txBody>
      </p:sp>
      <p:sp>
        <p:nvSpPr>
          <p:cNvPr id="3" name="Content Placeholder 2"/>
          <p:cNvSpPr>
            <a:spLocks noGrp="1"/>
          </p:cNvSpPr>
          <p:nvPr>
            <p:ph idx="1"/>
          </p:nvPr>
        </p:nvSpPr>
        <p:spPr/>
        <p:txBody>
          <a:bodyPr/>
          <a:lstStyle/>
          <a:p>
            <a:r>
              <a:rPr lang="en-US" dirty="0" smtClean="0"/>
              <a:t>Many households will only be aware of how a pandemic may impact health; they may not be considering the impact on food security and livelihoods.</a:t>
            </a:r>
          </a:p>
          <a:p>
            <a:r>
              <a:rPr lang="en-US" dirty="0" smtClean="0"/>
              <a:t>National governments, international organizations, NGOs and CBOs will likely be overwhelmed and unable to provide sufficient assistance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Raising Household Awareness</a:t>
            </a:r>
            <a:endParaRPr lang="en-US" dirty="0"/>
          </a:p>
        </p:txBody>
      </p:sp>
      <p:sp>
        <p:nvSpPr>
          <p:cNvPr id="3" name="Content Placeholder 2"/>
          <p:cNvSpPr>
            <a:spLocks noGrp="1"/>
          </p:cNvSpPr>
          <p:nvPr>
            <p:ph idx="1"/>
          </p:nvPr>
        </p:nvSpPr>
        <p:spPr/>
        <p:txBody>
          <a:bodyPr/>
          <a:lstStyle/>
          <a:p>
            <a:r>
              <a:rPr lang="en-US" dirty="0" smtClean="0"/>
              <a:t>Organize public meetings, radio &amp; TV interviews, bulletins, to increase public awareness about a pandemic’s possible impact on food security and overall household well-being.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community outreach</a:t>
            </a:r>
            <a:endParaRPr lang="en-US" dirty="0"/>
          </a:p>
        </p:txBody>
      </p:sp>
      <p:sp>
        <p:nvSpPr>
          <p:cNvPr id="3" name="Content Placeholder 2"/>
          <p:cNvSpPr>
            <a:spLocks noGrp="1"/>
          </p:cNvSpPr>
          <p:nvPr>
            <p:ph idx="1"/>
          </p:nvPr>
        </p:nvSpPr>
        <p:spPr/>
        <p:txBody>
          <a:bodyPr/>
          <a:lstStyle/>
          <a:p>
            <a:r>
              <a:rPr lang="en-US" sz="2800" dirty="0" smtClean="0"/>
              <a:t>Community outreach will be necessary to increase the ability of HH to manage and survive in a pandemic.  </a:t>
            </a:r>
          </a:p>
          <a:p>
            <a:r>
              <a:rPr lang="en-US" sz="2800" dirty="0" smtClean="0"/>
              <a:t>Outreach representatives will provide guidance on four key preparedness actions</a:t>
            </a:r>
            <a:r>
              <a:rPr lang="en-US" dirty="0" smtClean="0"/>
              <a:t>.</a:t>
            </a:r>
          </a:p>
          <a:p>
            <a:pPr lvl="1"/>
            <a:r>
              <a:rPr lang="en-US" sz="2800" dirty="0" smtClean="0">
                <a:solidFill>
                  <a:srgbClr val="0066FF"/>
                </a:solidFill>
              </a:rPr>
              <a:t>Prepare for food shortages </a:t>
            </a:r>
          </a:p>
          <a:p>
            <a:pPr lvl="1"/>
            <a:r>
              <a:rPr lang="en-US" sz="2800" dirty="0" smtClean="0">
                <a:solidFill>
                  <a:srgbClr val="0066FF"/>
                </a:solidFill>
              </a:rPr>
              <a:t>Prepare for shortages of water </a:t>
            </a:r>
          </a:p>
          <a:p>
            <a:pPr lvl="1"/>
            <a:r>
              <a:rPr lang="en-US" sz="2800" dirty="0" smtClean="0">
                <a:solidFill>
                  <a:srgbClr val="0066FF"/>
                </a:solidFill>
              </a:rPr>
              <a:t>Prepare for disruptions in income</a:t>
            </a:r>
          </a:p>
          <a:p>
            <a:pPr lvl="1"/>
            <a:r>
              <a:rPr lang="en-US" sz="2800" dirty="0" smtClean="0">
                <a:solidFill>
                  <a:srgbClr val="0066FF"/>
                </a:solidFill>
              </a:rPr>
              <a:t>Strengthen neighborhood support systems</a:t>
            </a:r>
            <a:endParaRPr lang="en-US" sz="2800" dirty="0">
              <a:solidFill>
                <a:srgbClr val="0066FF"/>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001000" cy="609600"/>
          </a:xfrm>
        </p:spPr>
        <p:txBody>
          <a:bodyPr/>
          <a:lstStyle/>
          <a:p>
            <a:r>
              <a:rPr lang="en-US" dirty="0" smtClean="0"/>
              <a:t>Increase HH ability to manage and survive a pandemic</a:t>
            </a:r>
            <a:endParaRPr lang="en-US" dirty="0"/>
          </a:p>
        </p:txBody>
      </p:sp>
      <p:sp>
        <p:nvSpPr>
          <p:cNvPr id="3" name="Content Placeholder 2"/>
          <p:cNvSpPr>
            <a:spLocks noGrp="1"/>
          </p:cNvSpPr>
          <p:nvPr>
            <p:ph idx="1"/>
          </p:nvPr>
        </p:nvSpPr>
        <p:spPr>
          <a:xfrm>
            <a:off x="566738" y="1371600"/>
            <a:ext cx="8001000" cy="4648200"/>
          </a:xfrm>
        </p:spPr>
        <p:txBody>
          <a:bodyPr/>
          <a:lstStyle/>
          <a:p>
            <a:pPr>
              <a:buNone/>
            </a:pPr>
            <a:r>
              <a:rPr lang="en-US" dirty="0" smtClean="0"/>
              <a:t>Three general categories of HH</a:t>
            </a:r>
          </a:p>
          <a:p>
            <a:r>
              <a:rPr lang="en-US" dirty="0" smtClean="0">
                <a:solidFill>
                  <a:srgbClr val="3366FF"/>
                </a:solidFill>
              </a:rPr>
              <a:t>Group 1: </a:t>
            </a:r>
            <a:r>
              <a:rPr lang="en-US" dirty="0" smtClean="0"/>
              <a:t>Can stockpile and prepare on a moment’s notice</a:t>
            </a:r>
          </a:p>
          <a:p>
            <a:r>
              <a:rPr lang="en-US" dirty="0" smtClean="0">
                <a:solidFill>
                  <a:srgbClr val="3366FF"/>
                </a:solidFill>
              </a:rPr>
              <a:t>Group 2: </a:t>
            </a:r>
            <a:r>
              <a:rPr lang="en-US" dirty="0" smtClean="0"/>
              <a:t>Can stockpile and prepare by putting aside a little bit at a time, perhaps with a small bit of assistance. </a:t>
            </a:r>
          </a:p>
          <a:p>
            <a:r>
              <a:rPr lang="en-US" dirty="0" smtClean="0">
                <a:solidFill>
                  <a:srgbClr val="3366FF"/>
                </a:solidFill>
              </a:rPr>
              <a:t>Group 3: </a:t>
            </a:r>
            <a:r>
              <a:rPr lang="en-US" dirty="0" smtClean="0"/>
              <a:t>Struggle with hunger and poverty every day.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HH ACTION #1: Prepare for food shortages</a:t>
            </a:r>
            <a:endParaRPr lang="en-US" dirty="0"/>
          </a:p>
        </p:txBody>
      </p:sp>
      <p:sp>
        <p:nvSpPr>
          <p:cNvPr id="3" name="Content Placeholder 2"/>
          <p:cNvSpPr>
            <a:spLocks noGrp="1"/>
          </p:cNvSpPr>
          <p:nvPr>
            <p:ph idx="1"/>
          </p:nvPr>
        </p:nvSpPr>
        <p:spPr>
          <a:xfrm>
            <a:off x="566738" y="1371600"/>
            <a:ext cx="8001000" cy="4953000"/>
          </a:xfrm>
        </p:spPr>
        <p:txBody>
          <a:bodyPr/>
          <a:lstStyle/>
          <a:p>
            <a:r>
              <a:rPr lang="en-US" dirty="0" smtClean="0"/>
              <a:t>When should households begin to establish emergency stocks? </a:t>
            </a:r>
          </a:p>
          <a:p>
            <a:pPr algn="ctr">
              <a:buNone/>
            </a:pPr>
            <a:r>
              <a:rPr lang="en-US" b="1" dirty="0" smtClean="0">
                <a:solidFill>
                  <a:srgbClr val="3366FF"/>
                </a:solidFill>
              </a:rPr>
              <a:t>AS SOON AS POSSIBLE ! </a:t>
            </a:r>
          </a:p>
          <a:p>
            <a:r>
              <a:rPr lang="en-US" dirty="0" smtClean="0"/>
              <a:t>Why ?  </a:t>
            </a:r>
          </a:p>
          <a:p>
            <a:pPr lvl="1">
              <a:buNone/>
            </a:pPr>
            <a:r>
              <a:rPr lang="en-US" dirty="0" smtClean="0"/>
              <a:t> </a:t>
            </a:r>
            <a:r>
              <a:rPr lang="en-US" b="1" dirty="0" smtClean="0">
                <a:solidFill>
                  <a:srgbClr val="3366FF"/>
                </a:solidFill>
              </a:rPr>
              <a:t>Avoid price hikes and shortages </a:t>
            </a:r>
          </a:p>
          <a:p>
            <a:r>
              <a:rPr lang="en-US" dirty="0" smtClean="0"/>
              <a:t>How?  </a:t>
            </a:r>
          </a:p>
          <a:p>
            <a:pPr lvl="1">
              <a:buFontTx/>
              <a:buNone/>
            </a:pPr>
            <a:r>
              <a:rPr lang="en-US" b="1" dirty="0" smtClean="0">
                <a:solidFill>
                  <a:srgbClr val="3366FF"/>
                </a:solidFill>
              </a:rPr>
              <a:t>Accumulate a little bit at a time </a:t>
            </a:r>
          </a:p>
          <a:p>
            <a:pPr lvl="1">
              <a:buFontTx/>
              <a:buNone/>
            </a:pPr>
            <a:r>
              <a:rPr lang="en-US" b="1" dirty="0" smtClean="0">
                <a:solidFill>
                  <a:srgbClr val="3366FF"/>
                </a:solidFill>
              </a:rPr>
              <a:t>Start growing your own food </a:t>
            </a:r>
          </a:p>
          <a:p>
            <a:endParaRPr lang="en-US"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ipe(left)">
                                      <p:cBhvr>
                                        <p:cTn id="25" dur="500"/>
                                        <p:tgtEl>
                                          <p:spTgt spid="3">
                                            <p:txEl>
                                              <p:pRg st="5" end="5"/>
                                            </p:txEl>
                                          </p:spTgt>
                                        </p:tgtEl>
                                      </p:cBhvr>
                                    </p:animEffect>
                                  </p:childTnLst>
                                </p:cTn>
                              </p:par>
                              <p:par>
                                <p:cTn id="26" presetID="22" presetClass="entr" presetSubtype="8"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wipe(left)">
                                      <p:cBhvr>
                                        <p:cTn id="2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types of foods should be stored? </a:t>
            </a:r>
            <a:endParaRPr lang="en-US" dirty="0"/>
          </a:p>
        </p:txBody>
      </p:sp>
      <p:sp>
        <p:nvSpPr>
          <p:cNvPr id="3" name="Content Placeholder 2"/>
          <p:cNvSpPr>
            <a:spLocks noGrp="1"/>
          </p:cNvSpPr>
          <p:nvPr>
            <p:ph idx="1"/>
          </p:nvPr>
        </p:nvSpPr>
        <p:spPr/>
        <p:txBody>
          <a:bodyPr/>
          <a:lstStyle/>
          <a:p>
            <a:r>
              <a:rPr lang="en-US" dirty="0" smtClean="0"/>
              <a:t>Foods that will not spoil</a:t>
            </a:r>
          </a:p>
          <a:p>
            <a:r>
              <a:rPr lang="en-US" dirty="0" smtClean="0"/>
              <a:t>Foods that are relatively affordable</a:t>
            </a:r>
          </a:p>
          <a:p>
            <a:r>
              <a:rPr lang="en-US" dirty="0" smtClean="0"/>
              <a:t>Foods that are capable of meeting the nutritional needs of household members over an extended period of time</a:t>
            </a: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Recommended nonperishable foods</a:t>
            </a:r>
            <a:endParaRPr lang="en-US" dirty="0"/>
          </a:p>
        </p:txBody>
      </p:sp>
      <p:graphicFrame>
        <p:nvGraphicFramePr>
          <p:cNvPr id="3" name="Table 2"/>
          <p:cNvGraphicFramePr>
            <a:graphicFrameLocks noGrp="1"/>
          </p:cNvGraphicFramePr>
          <p:nvPr/>
        </p:nvGraphicFramePr>
        <p:xfrm>
          <a:off x="1295400" y="1524000"/>
          <a:ext cx="7010400" cy="5047950"/>
        </p:xfrm>
        <a:graphic>
          <a:graphicData uri="http://schemas.openxmlformats.org/drawingml/2006/table">
            <a:tbl>
              <a:tblPr/>
              <a:tblGrid>
                <a:gridCol w="3154022"/>
                <a:gridCol w="3856378"/>
              </a:tblGrid>
              <a:tr h="529890">
                <a:tc gridSpan="2">
                  <a:txBody>
                    <a:bodyPr/>
                    <a:lstStyle/>
                    <a:p>
                      <a:pPr marL="0" marR="0" algn="ctr">
                        <a:spcBef>
                          <a:spcPts val="0"/>
                        </a:spcBef>
                        <a:spcAft>
                          <a:spcPts val="0"/>
                        </a:spcAft>
                      </a:pPr>
                      <a:r>
                        <a:rPr lang="en-US" sz="1800" b="1" dirty="0">
                          <a:latin typeface="Arial"/>
                          <a:ea typeface="Calibri"/>
                          <a:cs typeface="Times New Roman"/>
                        </a:rPr>
                        <a:t>Recommended non-perishable </a:t>
                      </a:r>
                      <a:endParaRPr lang="en-US" sz="2800" dirty="0">
                        <a:latin typeface="Arial"/>
                        <a:ea typeface="Calibri"/>
                        <a:cs typeface="Times New Roman"/>
                      </a:endParaRPr>
                    </a:p>
                    <a:p>
                      <a:pPr marL="0" marR="0" algn="ctr">
                        <a:spcBef>
                          <a:spcPts val="0"/>
                        </a:spcBef>
                        <a:spcAft>
                          <a:spcPts val="0"/>
                        </a:spcAft>
                      </a:pPr>
                      <a:r>
                        <a:rPr lang="en-US" sz="1800" b="1" dirty="0">
                          <a:latin typeface="Arial"/>
                          <a:ea typeface="Calibri"/>
                          <a:cs typeface="Times New Roman"/>
                        </a:rPr>
                        <a:t>foods to store at home</a:t>
                      </a:r>
                      <a:endParaRPr lang="en-US" sz="28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hMerge="1">
                  <a:txBody>
                    <a:bodyPr/>
                    <a:lstStyle/>
                    <a:p>
                      <a:endParaRPr lang="en-US"/>
                    </a:p>
                  </a:txBody>
                  <a:tcPr/>
                </a:tc>
              </a:tr>
              <a:tr h="4499310">
                <a:tc>
                  <a:txBody>
                    <a:bodyPr/>
                    <a:lstStyle/>
                    <a:p>
                      <a:pPr marL="0" marR="0">
                        <a:spcBef>
                          <a:spcPts val="0"/>
                        </a:spcBef>
                        <a:spcAft>
                          <a:spcPts val="0"/>
                        </a:spcAft>
                      </a:pPr>
                      <a:r>
                        <a:rPr lang="en-US" sz="1600" b="1" i="1" dirty="0">
                          <a:latin typeface="Arial"/>
                          <a:ea typeface="Calibri"/>
                          <a:cs typeface="Times New Roman"/>
                        </a:rPr>
                        <a:t>Protein</a:t>
                      </a:r>
                      <a:endParaRPr lang="en-US" sz="2400" dirty="0">
                        <a:latin typeface="Arial"/>
                        <a:ea typeface="Calibri"/>
                        <a:cs typeface="Times New Roman"/>
                      </a:endParaRPr>
                    </a:p>
                    <a:p>
                      <a:pPr marL="0" marR="0">
                        <a:spcBef>
                          <a:spcPts val="0"/>
                        </a:spcBef>
                        <a:spcAft>
                          <a:spcPts val="0"/>
                        </a:spcAft>
                      </a:pPr>
                      <a:r>
                        <a:rPr lang="en-US" sz="1600" dirty="0">
                          <a:latin typeface="Arial"/>
                          <a:ea typeface="Calibri"/>
                          <a:cs typeface="Times New Roman"/>
                        </a:rPr>
                        <a:t>Dried beans and peas</a:t>
                      </a:r>
                      <a:endParaRPr lang="en-US" sz="2400" dirty="0">
                        <a:latin typeface="Arial"/>
                        <a:ea typeface="Calibri"/>
                        <a:cs typeface="Times New Roman"/>
                      </a:endParaRPr>
                    </a:p>
                    <a:p>
                      <a:pPr marL="0" marR="0">
                        <a:spcBef>
                          <a:spcPts val="0"/>
                        </a:spcBef>
                        <a:spcAft>
                          <a:spcPts val="0"/>
                        </a:spcAft>
                      </a:pPr>
                      <a:r>
                        <a:rPr lang="en-US" sz="1600" dirty="0">
                          <a:latin typeface="Arial"/>
                          <a:ea typeface="Calibri"/>
                          <a:cs typeface="Times New Roman"/>
                        </a:rPr>
                        <a:t>Dried meats</a:t>
                      </a:r>
                      <a:endParaRPr lang="en-US" sz="2400" dirty="0">
                        <a:latin typeface="Arial"/>
                        <a:ea typeface="Calibri"/>
                        <a:cs typeface="Times New Roman"/>
                      </a:endParaRPr>
                    </a:p>
                    <a:p>
                      <a:pPr marL="0" marR="0">
                        <a:spcBef>
                          <a:spcPts val="0"/>
                        </a:spcBef>
                        <a:spcAft>
                          <a:spcPts val="0"/>
                        </a:spcAft>
                      </a:pPr>
                      <a:r>
                        <a:rPr lang="en-US" sz="1600" dirty="0">
                          <a:latin typeface="Arial"/>
                          <a:ea typeface="Calibri"/>
                          <a:cs typeface="Times New Roman"/>
                        </a:rPr>
                        <a:t>Canned fish and meats</a:t>
                      </a:r>
                      <a:endParaRPr lang="en-US" sz="2400" dirty="0">
                        <a:latin typeface="Arial"/>
                        <a:ea typeface="Calibri"/>
                        <a:cs typeface="Times New Roman"/>
                      </a:endParaRPr>
                    </a:p>
                    <a:p>
                      <a:pPr marL="0" marR="0">
                        <a:spcBef>
                          <a:spcPts val="0"/>
                        </a:spcBef>
                        <a:spcAft>
                          <a:spcPts val="0"/>
                        </a:spcAft>
                      </a:pPr>
                      <a:r>
                        <a:rPr lang="en-US" sz="1600" dirty="0">
                          <a:latin typeface="Arial"/>
                          <a:ea typeface="Calibri"/>
                          <a:cs typeface="Times New Roman"/>
                        </a:rPr>
                        <a:t>Tuna</a:t>
                      </a:r>
                      <a:endParaRPr lang="en-US" sz="2400" dirty="0">
                        <a:latin typeface="Arial"/>
                        <a:ea typeface="Calibri"/>
                        <a:cs typeface="Times New Roman"/>
                      </a:endParaRPr>
                    </a:p>
                    <a:p>
                      <a:pPr marL="0" marR="0">
                        <a:spcBef>
                          <a:spcPts val="0"/>
                        </a:spcBef>
                        <a:spcAft>
                          <a:spcPts val="0"/>
                        </a:spcAft>
                      </a:pPr>
                      <a:r>
                        <a:rPr lang="en-US" sz="1600" dirty="0">
                          <a:latin typeface="Arial"/>
                          <a:ea typeface="Calibri"/>
                          <a:cs typeface="Times New Roman"/>
                        </a:rPr>
                        <a:t>Peanut butter</a:t>
                      </a:r>
                      <a:endParaRPr lang="en-US" sz="2400" dirty="0">
                        <a:latin typeface="Arial"/>
                        <a:ea typeface="Calibri"/>
                        <a:cs typeface="Times New Roman"/>
                      </a:endParaRPr>
                    </a:p>
                    <a:p>
                      <a:pPr marL="0" marR="0">
                        <a:spcBef>
                          <a:spcPts val="0"/>
                        </a:spcBef>
                        <a:spcAft>
                          <a:spcPts val="0"/>
                        </a:spcAft>
                      </a:pPr>
                      <a:r>
                        <a:rPr lang="en-US" sz="1600" b="1" i="1" dirty="0">
                          <a:latin typeface="Arial"/>
                          <a:ea typeface="Calibri"/>
                          <a:cs typeface="Times New Roman"/>
                        </a:rPr>
                        <a:t>Grains</a:t>
                      </a:r>
                      <a:endParaRPr lang="en-US" sz="2400" dirty="0">
                        <a:latin typeface="Arial"/>
                        <a:ea typeface="Calibri"/>
                        <a:cs typeface="Times New Roman"/>
                      </a:endParaRPr>
                    </a:p>
                    <a:p>
                      <a:pPr marL="0" marR="0">
                        <a:spcBef>
                          <a:spcPts val="0"/>
                        </a:spcBef>
                        <a:spcAft>
                          <a:spcPts val="0"/>
                        </a:spcAft>
                      </a:pPr>
                      <a:r>
                        <a:rPr lang="en-US" sz="1600" dirty="0">
                          <a:latin typeface="Arial"/>
                          <a:ea typeface="Calibri"/>
                          <a:cs typeface="Times New Roman"/>
                        </a:rPr>
                        <a:t>Rice</a:t>
                      </a:r>
                      <a:endParaRPr lang="en-US" sz="2400" dirty="0">
                        <a:latin typeface="Arial"/>
                        <a:ea typeface="Calibri"/>
                        <a:cs typeface="Times New Roman"/>
                      </a:endParaRPr>
                    </a:p>
                    <a:p>
                      <a:pPr marL="0" marR="0">
                        <a:spcBef>
                          <a:spcPts val="0"/>
                        </a:spcBef>
                        <a:spcAft>
                          <a:spcPts val="0"/>
                        </a:spcAft>
                      </a:pPr>
                      <a:r>
                        <a:rPr lang="en-US" sz="1600" dirty="0">
                          <a:latin typeface="Arial"/>
                          <a:ea typeface="Calibri"/>
                          <a:cs typeface="Times New Roman"/>
                        </a:rPr>
                        <a:t>Corn</a:t>
                      </a:r>
                      <a:endParaRPr lang="en-US" sz="2400" dirty="0">
                        <a:latin typeface="Arial"/>
                        <a:ea typeface="Calibri"/>
                        <a:cs typeface="Times New Roman"/>
                      </a:endParaRPr>
                    </a:p>
                    <a:p>
                      <a:pPr marL="0" marR="0">
                        <a:spcBef>
                          <a:spcPts val="0"/>
                        </a:spcBef>
                        <a:spcAft>
                          <a:spcPts val="0"/>
                        </a:spcAft>
                      </a:pPr>
                      <a:r>
                        <a:rPr lang="en-US" sz="1600" dirty="0">
                          <a:latin typeface="Arial"/>
                          <a:ea typeface="Calibri"/>
                          <a:cs typeface="Times New Roman"/>
                        </a:rPr>
                        <a:t>Wheat</a:t>
                      </a:r>
                      <a:endParaRPr lang="en-US" sz="2400" dirty="0">
                        <a:latin typeface="Arial"/>
                        <a:ea typeface="Calibri"/>
                        <a:cs typeface="Times New Roman"/>
                      </a:endParaRPr>
                    </a:p>
                    <a:p>
                      <a:pPr marL="0" marR="0">
                        <a:spcBef>
                          <a:spcPts val="0"/>
                        </a:spcBef>
                        <a:spcAft>
                          <a:spcPts val="0"/>
                        </a:spcAft>
                      </a:pPr>
                      <a:r>
                        <a:rPr lang="en-US" sz="1600" dirty="0">
                          <a:latin typeface="Arial"/>
                          <a:ea typeface="Calibri"/>
                          <a:cs typeface="Times New Roman"/>
                        </a:rPr>
                        <a:t>Flour</a:t>
                      </a:r>
                      <a:endParaRPr lang="en-US" sz="2400" dirty="0">
                        <a:latin typeface="Arial"/>
                        <a:ea typeface="Calibri"/>
                        <a:cs typeface="Times New Roman"/>
                      </a:endParaRPr>
                    </a:p>
                    <a:p>
                      <a:pPr marL="0" marR="0">
                        <a:spcBef>
                          <a:spcPts val="0"/>
                        </a:spcBef>
                        <a:spcAft>
                          <a:spcPts val="0"/>
                        </a:spcAft>
                      </a:pPr>
                      <a:r>
                        <a:rPr lang="en-US" sz="1600" dirty="0">
                          <a:latin typeface="Arial"/>
                          <a:ea typeface="Calibri"/>
                          <a:cs typeface="Times New Roman"/>
                        </a:rPr>
                        <a:t>Pasta</a:t>
                      </a:r>
                      <a:endParaRPr lang="en-US" sz="2400" dirty="0">
                        <a:latin typeface="Arial"/>
                        <a:ea typeface="Calibri"/>
                        <a:cs typeface="Times New Roman"/>
                      </a:endParaRPr>
                    </a:p>
                    <a:p>
                      <a:pPr marL="0" marR="0">
                        <a:spcBef>
                          <a:spcPts val="0"/>
                        </a:spcBef>
                        <a:spcAft>
                          <a:spcPts val="0"/>
                        </a:spcAft>
                      </a:pPr>
                      <a:r>
                        <a:rPr lang="en-US" sz="1600" dirty="0">
                          <a:latin typeface="Arial"/>
                          <a:ea typeface="Calibri"/>
                          <a:cs typeface="Times New Roman"/>
                        </a:rPr>
                        <a:t>Cereal</a:t>
                      </a:r>
                      <a:endParaRPr lang="en-US" sz="2400" dirty="0">
                        <a:latin typeface="Arial"/>
                        <a:ea typeface="Calibri"/>
                        <a:cs typeface="Times New Roman"/>
                      </a:endParaRPr>
                    </a:p>
                    <a:p>
                      <a:pPr marL="0" marR="0">
                        <a:spcBef>
                          <a:spcPts val="0"/>
                        </a:spcBef>
                        <a:spcAft>
                          <a:spcPts val="0"/>
                        </a:spcAft>
                      </a:pPr>
                      <a:r>
                        <a:rPr lang="en-US" sz="1600" dirty="0">
                          <a:latin typeface="Arial"/>
                          <a:ea typeface="Calibri"/>
                          <a:cs typeface="Times New Roman"/>
                        </a:rPr>
                        <a:t>Oatmeal</a:t>
                      </a:r>
                      <a:endParaRPr lang="en-US" sz="2400" dirty="0">
                        <a:latin typeface="Arial"/>
                        <a:ea typeface="Calibri"/>
                        <a:cs typeface="Times New Roman"/>
                      </a:endParaRPr>
                    </a:p>
                    <a:p>
                      <a:pPr marL="0" marR="0">
                        <a:spcBef>
                          <a:spcPts val="0"/>
                        </a:spcBef>
                        <a:spcAft>
                          <a:spcPts val="0"/>
                        </a:spcAft>
                      </a:pPr>
                      <a:r>
                        <a:rPr lang="en-US" sz="1600" dirty="0">
                          <a:latin typeface="Arial"/>
                          <a:ea typeface="Calibri"/>
                          <a:cs typeface="Times New Roman"/>
                        </a:rPr>
                        <a:t>Whole grain crackers</a:t>
                      </a:r>
                      <a:endParaRPr lang="en-US" sz="2400" dirty="0">
                        <a:latin typeface="Arial"/>
                        <a:ea typeface="Calibri"/>
                        <a:cs typeface="Times New Roman"/>
                      </a:endParaRPr>
                    </a:p>
                    <a:p>
                      <a:pPr marL="0" marR="0">
                        <a:spcBef>
                          <a:spcPts val="0"/>
                        </a:spcBef>
                        <a:spcAft>
                          <a:spcPts val="0"/>
                        </a:spcAft>
                      </a:pPr>
                      <a:r>
                        <a:rPr lang="en-US" sz="1600" dirty="0">
                          <a:latin typeface="Arial"/>
                          <a:ea typeface="Calibri"/>
                          <a:cs typeface="Times New Roman"/>
                        </a:rPr>
                        <a:t>Instant baby rice cereal </a:t>
                      </a:r>
                      <a:endParaRPr lang="en-US" sz="2400" dirty="0">
                        <a:latin typeface="Arial"/>
                        <a:ea typeface="Calibri"/>
                        <a:cs typeface="Times New Roman"/>
                      </a:endParaRPr>
                    </a:p>
                    <a:p>
                      <a:pPr marL="0" marR="0">
                        <a:spcBef>
                          <a:spcPts val="0"/>
                        </a:spcBef>
                        <a:spcAft>
                          <a:spcPts val="0"/>
                        </a:spcAft>
                      </a:pPr>
                      <a:r>
                        <a:rPr lang="en-US" sz="1600" b="1" i="1" dirty="0">
                          <a:latin typeface="Arial"/>
                          <a:ea typeface="Calibri"/>
                          <a:cs typeface="Times New Roman"/>
                        </a:rPr>
                        <a:t>Fats </a:t>
                      </a:r>
                      <a:endParaRPr lang="en-US" sz="2400" dirty="0">
                        <a:latin typeface="Arial"/>
                        <a:ea typeface="Calibri"/>
                        <a:cs typeface="Times New Roman"/>
                      </a:endParaRPr>
                    </a:p>
                    <a:p>
                      <a:pPr marL="0" marR="0">
                        <a:spcBef>
                          <a:spcPts val="0"/>
                        </a:spcBef>
                        <a:spcAft>
                          <a:spcPts val="0"/>
                        </a:spcAft>
                      </a:pPr>
                      <a:r>
                        <a:rPr lang="en-US" sz="1600" dirty="0">
                          <a:latin typeface="Arial"/>
                          <a:ea typeface="Calibri"/>
                          <a:cs typeface="Times New Roman"/>
                        </a:rPr>
                        <a:t>Cooking oil </a:t>
                      </a:r>
                      <a:endParaRPr lang="en-US" sz="24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a:txBody>
                    <a:bodyPr/>
                    <a:lstStyle/>
                    <a:p>
                      <a:pPr marL="0" marR="0">
                        <a:spcBef>
                          <a:spcPts val="0"/>
                        </a:spcBef>
                        <a:spcAft>
                          <a:spcPts val="0"/>
                        </a:spcAft>
                      </a:pPr>
                      <a:r>
                        <a:rPr lang="en-US" sz="1400" b="1" i="1" dirty="0">
                          <a:latin typeface="Arial"/>
                          <a:ea typeface="Calibri"/>
                          <a:cs typeface="Times New Roman"/>
                        </a:rPr>
                        <a:t>Fruits and Vegetables</a:t>
                      </a:r>
                      <a:endParaRPr lang="en-US" sz="20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Tubers</a:t>
                      </a:r>
                      <a:endParaRPr lang="en-US" sz="20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Dried fruits and vegetables</a:t>
                      </a:r>
                      <a:endParaRPr lang="en-US" sz="20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Canned vegetables, fruit, tomatoes</a:t>
                      </a:r>
                      <a:endParaRPr lang="en-US" sz="20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Canned/bottled 100% fruit juice</a:t>
                      </a:r>
                      <a:endParaRPr lang="en-US" sz="20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Tomato sauce</a:t>
                      </a:r>
                      <a:endParaRPr lang="en-US" sz="2000" dirty="0">
                        <a:latin typeface="Arial"/>
                        <a:ea typeface="Calibri"/>
                        <a:cs typeface="Times New Roman"/>
                      </a:endParaRPr>
                    </a:p>
                    <a:p>
                      <a:pPr marL="0" marR="0">
                        <a:spcBef>
                          <a:spcPts val="0"/>
                        </a:spcBef>
                        <a:spcAft>
                          <a:spcPts val="0"/>
                        </a:spcAft>
                      </a:pPr>
                      <a:r>
                        <a:rPr lang="en-US" sz="1400" b="1" i="1" dirty="0">
                          <a:latin typeface="Arial"/>
                          <a:ea typeface="Calibri"/>
                          <a:cs typeface="Times New Roman"/>
                        </a:rPr>
                        <a:t>Shelf Stable Milk</a:t>
                      </a:r>
                      <a:endParaRPr lang="en-US" sz="20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Infant formula (if the mother is not breastfeeding)</a:t>
                      </a:r>
                      <a:endParaRPr lang="en-US" sz="20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Non-fat dry milk</a:t>
                      </a:r>
                      <a:endParaRPr lang="en-US" sz="20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Dehydrated milk</a:t>
                      </a:r>
                      <a:endParaRPr lang="en-US" sz="20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Canned evaporated milk</a:t>
                      </a:r>
                      <a:endParaRPr lang="en-US" sz="2000" dirty="0">
                        <a:latin typeface="Arial"/>
                        <a:ea typeface="Calibri"/>
                        <a:cs typeface="Times New Roman"/>
                      </a:endParaRPr>
                    </a:p>
                    <a:p>
                      <a:pPr marL="0" marR="0">
                        <a:spcBef>
                          <a:spcPts val="0"/>
                        </a:spcBef>
                        <a:spcAft>
                          <a:spcPts val="0"/>
                        </a:spcAft>
                      </a:pPr>
                      <a:r>
                        <a:rPr lang="en-US" sz="1400" b="1" i="1" dirty="0">
                          <a:latin typeface="Arial"/>
                          <a:ea typeface="Calibri"/>
                          <a:cs typeface="Times New Roman"/>
                        </a:rPr>
                        <a:t>Miscellaneous Foods</a:t>
                      </a:r>
                      <a:endParaRPr lang="en-US" sz="20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Canned or jarred baby food</a:t>
                      </a:r>
                      <a:endParaRPr lang="en-US" sz="20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Dehydrated and canned soup</a:t>
                      </a:r>
                      <a:endParaRPr lang="en-US" sz="20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Chili or Stew</a:t>
                      </a:r>
                      <a:endParaRPr lang="en-US" sz="20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Condiments, sugar</a:t>
                      </a:r>
                      <a:endParaRPr lang="en-US" sz="2000" dirty="0">
                        <a:latin typeface="Arial"/>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SAID_no_header">
  <a:themeElements>
    <a:clrScheme name="USAID_no_head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SAID_no_head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SAID_no_head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SAID_no_head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SAID_no_head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SAID_no_head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SAID_no_head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SAID_no_head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SAID_no_header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SAID_no_head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SAID_no_head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SAID_no_head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SAID_no_head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SAID_no_head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TotalTime>
  <Words>2680</Words>
  <Application>Microsoft Office PowerPoint</Application>
  <PresentationFormat>On-screen Show (4:3)</PresentationFormat>
  <Paragraphs>277</Paragraphs>
  <Slides>23</Slides>
  <Notes>21</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Profile</vt:lpstr>
      <vt:lpstr>USAID_no_header</vt:lpstr>
      <vt:lpstr>Session 4 </vt:lpstr>
      <vt:lpstr>Today’s Objectives</vt:lpstr>
      <vt:lpstr>Why are household preparedness activities important? </vt:lpstr>
      <vt:lpstr>Raising Household Awareness</vt:lpstr>
      <vt:lpstr>Support community outreach</vt:lpstr>
      <vt:lpstr>Increase HH ability to manage and survive a pandemic</vt:lpstr>
      <vt:lpstr>HH ACTION #1: Prepare for food shortages</vt:lpstr>
      <vt:lpstr>What types of foods should be stored? </vt:lpstr>
      <vt:lpstr>Recommended nonperishable foods</vt:lpstr>
      <vt:lpstr>How much food is enough?</vt:lpstr>
      <vt:lpstr>How much food is too much ?</vt:lpstr>
      <vt:lpstr> HH ACTION #2:  Prepare for shortages of safe water </vt:lpstr>
      <vt:lpstr>How much water should HHs store? </vt:lpstr>
      <vt:lpstr>How can HHs safely treat water? </vt:lpstr>
      <vt:lpstr>How can HHs safely store water? </vt:lpstr>
      <vt:lpstr>HH ACTION #3:  Prepare for income disruptions </vt:lpstr>
      <vt:lpstr>HH ACTION #3:  Prepare for income disruptions </vt:lpstr>
      <vt:lpstr>HH ACTION #4:  Strengthen neighborhood support systems </vt:lpstr>
      <vt:lpstr>Once the pandemic virus arrives in your region</vt:lpstr>
      <vt:lpstr>Critical FS messages during a pandemic</vt:lpstr>
      <vt:lpstr>Critical FS messages during a pandemic</vt:lpstr>
      <vt:lpstr>Critical FS messages during a pandemic</vt:lpstr>
      <vt:lpstr>Thank You </vt:lpstr>
    </vt:vector>
  </TitlesOfParts>
  <Company>aed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Laurie Starr- TANGO International</dc:creator>
  <cp:lastModifiedBy>Laurie </cp:lastModifiedBy>
  <cp:revision>87</cp:revision>
  <dcterms:created xsi:type="dcterms:W3CDTF">2007-12-03T14:07:51Z</dcterms:created>
  <dcterms:modified xsi:type="dcterms:W3CDTF">2009-10-14T18:45:19Z</dcterms:modified>
</cp:coreProperties>
</file>