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1" r:id="rId2"/>
  </p:sldMasterIdLst>
  <p:notesMasterIdLst>
    <p:notesMasterId r:id="rId29"/>
  </p:notesMasterIdLst>
  <p:handoutMasterIdLst>
    <p:handoutMasterId r:id="rId30"/>
  </p:handoutMasterIdLst>
  <p:sldIdLst>
    <p:sldId id="256" r:id="rId3"/>
    <p:sldId id="259" r:id="rId4"/>
    <p:sldId id="260" r:id="rId5"/>
    <p:sldId id="262" r:id="rId6"/>
    <p:sldId id="263" r:id="rId7"/>
    <p:sldId id="264" r:id="rId8"/>
    <p:sldId id="261" r:id="rId9"/>
    <p:sldId id="267" r:id="rId10"/>
    <p:sldId id="266" r:id="rId11"/>
    <p:sldId id="268" r:id="rId12"/>
    <p:sldId id="269" r:id="rId13"/>
    <p:sldId id="270" r:id="rId14"/>
    <p:sldId id="271" r:id="rId15"/>
    <p:sldId id="272" r:id="rId16"/>
    <p:sldId id="273" r:id="rId17"/>
    <p:sldId id="274" r:id="rId18"/>
    <p:sldId id="275" r:id="rId19"/>
    <p:sldId id="276" r:id="rId20"/>
    <p:sldId id="277" r:id="rId21"/>
    <p:sldId id="278" r:id="rId22"/>
    <p:sldId id="280" r:id="rId23"/>
    <p:sldId id="279" r:id="rId24"/>
    <p:sldId id="281" r:id="rId25"/>
    <p:sldId id="282" r:id="rId26"/>
    <p:sldId id="283" r:id="rId27"/>
    <p:sldId id="258" r:id="rId28"/>
  </p:sldIdLst>
  <p:sldSz cx="9144000" cy="6858000" type="screen4x3"/>
  <p:notesSz cx="6881813"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3366FF"/>
    <a:srgbClr val="996633"/>
    <a:srgbClr val="3366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76285" autoAdjust="0"/>
  </p:normalViewPr>
  <p:slideViewPr>
    <p:cSldViewPr>
      <p:cViewPr varScale="1">
        <p:scale>
          <a:sx n="55" d="100"/>
          <a:sy n="55" d="100"/>
        </p:scale>
        <p:origin x="-936" y="-78"/>
      </p:cViewPr>
      <p:guideLst>
        <p:guide orient="horz" pos="2160"/>
        <p:guide pos="2880"/>
      </p:guideLst>
    </p:cSldViewPr>
  </p:slideViewPr>
  <p:notesTextViewPr>
    <p:cViewPr>
      <p:scale>
        <a:sx n="100" d="100"/>
        <a:sy n="100" d="100"/>
      </p:scale>
      <p:origin x="0" y="0"/>
    </p:cViewPr>
  </p:notesTextViewPr>
  <p:notesViewPr>
    <p:cSldViewPr>
      <p:cViewPr>
        <p:scale>
          <a:sx n="75" d="100"/>
          <a:sy n="75" d="100"/>
        </p:scale>
        <p:origin x="-1398" y="1032"/>
      </p:cViewPr>
      <p:guideLst>
        <p:guide orient="horz" pos="2928"/>
        <p:guide pos="216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7313" y="0"/>
            <a:ext cx="2982912" cy="465138"/>
          </a:xfrm>
          <a:prstGeom prst="rect">
            <a:avLst/>
          </a:prstGeom>
        </p:spPr>
        <p:txBody>
          <a:bodyPr vert="horz" lIns="91440" tIns="45720" rIns="91440" bIns="45720" rtlCol="0"/>
          <a:lstStyle>
            <a:lvl1pPr algn="r">
              <a:defRPr sz="1200"/>
            </a:lvl1pPr>
          </a:lstStyle>
          <a:p>
            <a:fld id="{ECECF72A-94FC-41A9-9B02-357FCE29A610}" type="datetimeFigureOut">
              <a:rPr lang="en-US" smtClean="0"/>
              <a:t>10/14/2009</a:t>
            </a:fld>
            <a:endParaRPr lang="en-US"/>
          </a:p>
        </p:txBody>
      </p:sp>
      <p:sp>
        <p:nvSpPr>
          <p:cNvPr id="4" name="Footer Placeholder 3"/>
          <p:cNvSpPr>
            <a:spLocks noGrp="1"/>
          </p:cNvSpPr>
          <p:nvPr>
            <p:ph type="ftr" sz="quarter" idx="2"/>
          </p:nvPr>
        </p:nvSpPr>
        <p:spPr>
          <a:xfrm>
            <a:off x="0" y="8829675"/>
            <a:ext cx="2982913"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7313" y="8829675"/>
            <a:ext cx="2982912" cy="465138"/>
          </a:xfrm>
          <a:prstGeom prst="rect">
            <a:avLst/>
          </a:prstGeom>
        </p:spPr>
        <p:txBody>
          <a:bodyPr vert="horz" lIns="91440" tIns="45720" rIns="91440" bIns="45720" rtlCol="0" anchor="b"/>
          <a:lstStyle>
            <a:lvl1pPr algn="r">
              <a:defRPr sz="1200"/>
            </a:lvl1pPr>
          </a:lstStyle>
          <a:p>
            <a:fld id="{7C9CA10D-ADAA-4256-900F-E890F53D8698}" type="slidenum">
              <a:rPr lang="en-US" smtClean="0"/>
              <a:t>‹#›</a:t>
            </a:fld>
            <a:endParaRPr 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82119" cy="46482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defRPr sz="1200" smtClean="0"/>
            </a:lvl1pPr>
          </a:lstStyle>
          <a:p>
            <a:pPr>
              <a:defRPr/>
            </a:pPr>
            <a:endParaRPr lang="en-US"/>
          </a:p>
        </p:txBody>
      </p:sp>
      <p:sp>
        <p:nvSpPr>
          <p:cNvPr id="7171" name="Rectangle 3"/>
          <p:cNvSpPr>
            <a:spLocks noGrp="1" noChangeArrowheads="1"/>
          </p:cNvSpPr>
          <p:nvPr>
            <p:ph type="dt" idx="1"/>
          </p:nvPr>
        </p:nvSpPr>
        <p:spPr bwMode="auto">
          <a:xfrm>
            <a:off x="3898102" y="0"/>
            <a:ext cx="2982119" cy="46482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a:defRPr sz="1200" smtClean="0"/>
            </a:lvl1pPr>
          </a:lstStyle>
          <a:p>
            <a:pPr>
              <a:defRPr/>
            </a:pPr>
            <a:endParaRPr lang="en-US"/>
          </a:p>
        </p:txBody>
      </p:sp>
      <p:sp>
        <p:nvSpPr>
          <p:cNvPr id="6148" name="Rectangle 4"/>
          <p:cNvSpPr>
            <a:spLocks noGrp="1" noRot="1" noChangeAspect="1" noChangeArrowheads="1" noTextEdit="1"/>
          </p:cNvSpPr>
          <p:nvPr>
            <p:ph type="sldImg" idx="2"/>
          </p:nvPr>
        </p:nvSpPr>
        <p:spPr bwMode="auto">
          <a:xfrm>
            <a:off x="1117600" y="696913"/>
            <a:ext cx="4648200" cy="348615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688182" y="4415790"/>
            <a:ext cx="5505450" cy="418338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829967"/>
            <a:ext cx="2982119" cy="46482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defRPr sz="1200" smtClean="0"/>
            </a:lvl1pPr>
          </a:lstStyle>
          <a:p>
            <a:pPr>
              <a:defRPr/>
            </a:pPr>
            <a:endParaRPr lang="en-US"/>
          </a:p>
        </p:txBody>
      </p:sp>
      <p:sp>
        <p:nvSpPr>
          <p:cNvPr id="7175" name="Rectangle 7"/>
          <p:cNvSpPr>
            <a:spLocks noGrp="1" noChangeArrowheads="1"/>
          </p:cNvSpPr>
          <p:nvPr>
            <p:ph type="sldNum" sz="quarter" idx="5"/>
          </p:nvPr>
        </p:nvSpPr>
        <p:spPr bwMode="auto">
          <a:xfrm>
            <a:off x="3898102" y="8829967"/>
            <a:ext cx="2982119" cy="46482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a:defRPr sz="1200" smtClean="0"/>
            </a:lvl1pPr>
          </a:lstStyle>
          <a:p>
            <a:pPr>
              <a:defRPr/>
            </a:pPr>
            <a:fld id="{F4755029-E4C9-45AC-95BC-46A103DAE607}" type="slidenum">
              <a:rPr lang="en-US"/>
              <a:pPr>
                <a:defRPr/>
              </a:pPr>
              <a:t>‹#›</a:t>
            </a:fld>
            <a:endParaRPr lang="en-US"/>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289E56D4-0054-4B6C-8E47-F70FB3D7E02E}" type="slidenum">
              <a:rPr lang="en-US"/>
              <a:pPr/>
              <a:t>1</a:t>
            </a:fld>
            <a:endParaRPr lang="en-US"/>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r>
              <a:rPr lang="en-US" i="1" dirty="0" smtClean="0"/>
              <a:t>Before facilitating this session confirm that each participant has a copy of the tool </a:t>
            </a:r>
            <a:r>
              <a:rPr lang="en-US" b="1" i="1" dirty="0" smtClean="0"/>
              <a:t>Distributing Emergency Food During a Pandemic, </a:t>
            </a:r>
            <a:r>
              <a:rPr lang="en-US" i="1" dirty="0" smtClean="0"/>
              <a:t>and a copy of the activity handout for Session 5. </a:t>
            </a:r>
          </a:p>
          <a:p>
            <a:pPr eaLnBrk="1" hangingPunct="1"/>
            <a:endParaRPr lang="en-US" i="1" dirty="0" smtClean="0"/>
          </a:p>
          <a:p>
            <a:pPr eaLnBrk="1" hangingPunct="1"/>
            <a:r>
              <a:rPr lang="en-US" b="1" i="1" dirty="0" smtClean="0"/>
              <a:t>Also needed for this session will be enough flip charts and markers for a number of small groups (total number of participants divided by 4 or 5).</a:t>
            </a:r>
          </a:p>
          <a:p>
            <a:pPr eaLnBrk="1" hangingPunct="1"/>
            <a:endParaRPr lang="en-US" dirty="0" smtClean="0"/>
          </a:p>
          <a:p>
            <a:pPr eaLnBrk="1" hangingPunct="1"/>
            <a:r>
              <a:rPr lang="en-US" i="1" dirty="0" smtClean="0"/>
              <a:t>Keep this slide on the screen while people arrive and settle in for the session.  </a:t>
            </a:r>
          </a:p>
        </p:txBody>
      </p:sp>
      <p:sp>
        <p:nvSpPr>
          <p:cNvPr id="5" name="Footer Placeholder 4"/>
          <p:cNvSpPr>
            <a:spLocks noGrp="1"/>
          </p:cNvSpPr>
          <p:nvPr>
            <p:ph type="ftr" sz="quarter" idx="10"/>
          </p:nvPr>
        </p:nvSpPr>
        <p:spPr>
          <a:xfrm>
            <a:off x="0" y="8610600"/>
            <a:ext cx="6565106" cy="464820"/>
          </a:xfrm>
        </p:spPr>
        <p:txBody>
          <a:bodyPr/>
          <a:lstStyle/>
          <a:p>
            <a:pPr>
              <a:defRPr/>
            </a:pPr>
            <a:r>
              <a:rPr lang="en-US" dirty="0"/>
              <a:t>Session </a:t>
            </a:r>
            <a:r>
              <a:rPr lang="en-US" dirty="0" smtClean="0"/>
              <a:t>5 Facilitation </a:t>
            </a:r>
            <a:r>
              <a:rPr lang="en-US" dirty="0"/>
              <a:t>Guide: </a:t>
            </a:r>
            <a:r>
              <a:rPr lang="en-US" dirty="0" smtClean="0"/>
              <a:t>Distributing Emergency Food During a Pandemic</a:t>
            </a:r>
            <a:endParaRPr lang="en-US" dirty="0"/>
          </a:p>
          <a:p>
            <a:pPr>
              <a:defRPr/>
            </a:pPr>
            <a:r>
              <a:rPr lang="en-US" b="1" dirty="0"/>
              <a:t>Prepared for AI.COMM by Tango </a:t>
            </a:r>
            <a:r>
              <a:rPr lang="en-US" b="1" dirty="0" smtClean="0"/>
              <a:t>International</a:t>
            </a:r>
            <a:endParaRPr lang="en-US" b="1" i="1"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4755029-E4C9-45AC-95BC-46A103DAE607}" type="slidenum">
              <a:rPr lang="en-US" smtClean="0"/>
              <a:pPr>
                <a:defRPr/>
              </a:pPr>
              <a:t>10</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4458">
              <a:defRPr/>
            </a:pPr>
            <a:r>
              <a:rPr lang="en-US" sz="2400" i="1" dirty="0" smtClean="0">
                <a:sym typeface="Wingdings"/>
              </a:rPr>
              <a:t></a:t>
            </a:r>
            <a:r>
              <a:rPr lang="en-US" b="1" i="1" dirty="0" smtClean="0"/>
              <a:t>Stress this point: </a:t>
            </a:r>
            <a:r>
              <a:rPr lang="en-US" dirty="0" smtClean="0"/>
              <a:t>It is unlikely that you will have to, or will be able to, provide all the food for the entire population of the municipality because some households will be able to meet all of their food needs, and some will be able to meet some of their food needs. </a:t>
            </a:r>
            <a:r>
              <a:rPr lang="en-US" b="1" dirty="0" smtClean="0"/>
              <a:t>Furthermore, by knowing what is already present in the area (the amounts and types of food ) you will be better prepared to determine what additional food stocks you will need to acquire.</a:t>
            </a:r>
            <a:r>
              <a:rPr lang="en-US" dirty="0" smtClean="0"/>
              <a:t> </a:t>
            </a:r>
          </a:p>
          <a:p>
            <a:endParaRPr lang="en-US" dirty="0" smtClean="0"/>
          </a:p>
          <a:p>
            <a:pPr defTabSz="924458">
              <a:defRPr/>
            </a:pPr>
            <a:r>
              <a:rPr lang="en-US" dirty="0" smtClean="0"/>
              <a:t>If there has been sufficient time and effort devoted to encouraging household preparedness and identifying those at risk of food insecurity, you may have a good idea of the number of people in the area that will need assistance, and the number that are completely or partially food secure. If you do not know, do not worry. Simply use the entire population as a starting point. </a:t>
            </a:r>
          </a:p>
          <a:p>
            <a:r>
              <a:rPr lang="en-US" dirty="0" smtClean="0"/>
              <a:t> </a:t>
            </a:r>
          </a:p>
          <a:p>
            <a:r>
              <a:rPr lang="en-US" dirty="0" smtClean="0"/>
              <a:t>For initial planning purposes, use the average minimum daily energy requirement, which is 2,100 calories per person per day. This is based on a typical population in a warm climate undertaking light physical activity. </a:t>
            </a:r>
          </a:p>
          <a:p>
            <a:endParaRPr lang="en-US" dirty="0"/>
          </a:p>
        </p:txBody>
      </p:sp>
      <p:sp>
        <p:nvSpPr>
          <p:cNvPr id="4" name="Slide Number Placeholder 3"/>
          <p:cNvSpPr>
            <a:spLocks noGrp="1"/>
          </p:cNvSpPr>
          <p:nvPr>
            <p:ph type="sldNum" sz="quarter" idx="10"/>
          </p:nvPr>
        </p:nvSpPr>
        <p:spPr/>
        <p:txBody>
          <a:bodyPr/>
          <a:lstStyle/>
          <a:p>
            <a:pPr>
              <a:defRPr/>
            </a:pPr>
            <a:fld id="{F4755029-E4C9-45AC-95BC-46A103DAE607}" type="slidenum">
              <a:rPr lang="en-US" smtClean="0"/>
              <a:pPr>
                <a:defRPr/>
              </a:pPr>
              <a:t>11</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is also very important to make sure that the food stockpiled for emergency distribution provides adequate nutritional energy. Make sure to acquire enough protein and fats in your stockpiled foods. Emergency food rations should meet the requirements listed on the screen. </a:t>
            </a:r>
          </a:p>
          <a:p>
            <a:endParaRPr lang="en-US" dirty="0"/>
          </a:p>
        </p:txBody>
      </p:sp>
      <p:sp>
        <p:nvSpPr>
          <p:cNvPr id="4" name="Slide Number Placeholder 3"/>
          <p:cNvSpPr>
            <a:spLocks noGrp="1"/>
          </p:cNvSpPr>
          <p:nvPr>
            <p:ph type="sldNum" sz="quarter" idx="10"/>
          </p:nvPr>
        </p:nvSpPr>
        <p:spPr/>
        <p:txBody>
          <a:bodyPr/>
          <a:lstStyle/>
          <a:p>
            <a:pPr>
              <a:defRPr/>
            </a:pPr>
            <a:fld id="{F4755029-E4C9-45AC-95BC-46A103DAE607}" type="slidenum">
              <a:rPr lang="en-US" smtClean="0"/>
              <a:pPr>
                <a:defRPr/>
              </a:pPr>
              <a:t>12</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spcBef>
                <a:spcPct val="0"/>
              </a:spcBef>
            </a:pPr>
            <a:r>
              <a:rPr lang="en-US" dirty="0" smtClean="0"/>
              <a:t>Find out about food processors in the area. Buying and storing bulk foods in times of abundance (when prices are lowest) will be very cost effective. </a:t>
            </a:r>
          </a:p>
          <a:p>
            <a:endParaRPr lang="en-US" dirty="0"/>
          </a:p>
        </p:txBody>
      </p:sp>
      <p:sp>
        <p:nvSpPr>
          <p:cNvPr id="4" name="Slide Number Placeholder 3"/>
          <p:cNvSpPr>
            <a:spLocks noGrp="1"/>
          </p:cNvSpPr>
          <p:nvPr>
            <p:ph type="sldNum" sz="quarter" idx="10"/>
          </p:nvPr>
        </p:nvSpPr>
        <p:spPr/>
        <p:txBody>
          <a:bodyPr/>
          <a:lstStyle/>
          <a:p>
            <a:pPr>
              <a:defRPr/>
            </a:pPr>
            <a:fld id="{F4755029-E4C9-45AC-95BC-46A103DAE607}" type="slidenum">
              <a:rPr lang="en-US" smtClean="0"/>
              <a:pPr>
                <a:defRPr/>
              </a:pPr>
              <a:t>13</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4458" eaLnBrk="1" hangingPunct="1">
              <a:spcBef>
                <a:spcPct val="0"/>
              </a:spcBef>
              <a:defRPr/>
            </a:pPr>
            <a:r>
              <a:rPr lang="en-US" sz="2400" i="1" dirty="0" smtClean="0">
                <a:sym typeface="Wingdings"/>
              </a:rPr>
              <a:t></a:t>
            </a:r>
            <a:r>
              <a:rPr lang="en-US" b="1" i="1" dirty="0" smtClean="0"/>
              <a:t>Stress this point:  </a:t>
            </a:r>
            <a:r>
              <a:rPr lang="en-US" b="0" i="0" dirty="0" smtClean="0"/>
              <a:t>Although</a:t>
            </a:r>
            <a:r>
              <a:rPr lang="en-US" b="0" i="0" baseline="0" dirty="0" smtClean="0"/>
              <a:t> r</a:t>
            </a:r>
            <a:r>
              <a:rPr lang="en-US" b="0" i="0" dirty="0" smtClean="0"/>
              <a:t>egular </a:t>
            </a:r>
            <a:r>
              <a:rPr lang="en-US" dirty="0" smtClean="0"/>
              <a:t>food programming will likely be shifted to emergency food distribution,</a:t>
            </a:r>
            <a:r>
              <a:rPr lang="en-US" baseline="0" dirty="0" smtClean="0"/>
              <a:t> </a:t>
            </a:r>
            <a:r>
              <a:rPr lang="en-US" dirty="0" smtClean="0"/>
              <a:t> there is no guarantee of external aid as all agencies and government departments may be overwhelmed by requests for assistance. </a:t>
            </a:r>
          </a:p>
          <a:p>
            <a:pPr eaLnBrk="1" hangingPunct="1">
              <a:spcBef>
                <a:spcPct val="0"/>
              </a:spcBef>
            </a:pPr>
            <a:endParaRPr lang="en-US" dirty="0" smtClean="0"/>
          </a:p>
          <a:p>
            <a:pPr eaLnBrk="1" hangingPunct="1">
              <a:spcBef>
                <a:spcPct val="0"/>
              </a:spcBef>
            </a:pPr>
            <a:r>
              <a:rPr lang="en-US" dirty="0" smtClean="0"/>
              <a:t>If the pandemic virus has already arrived in the area, and it appears that the community will need to get by on only the food that is currently available, response leaders can initiate agreements with local merchants to acquire all available food with the understanding that they will be repaid following the pandemic. This type of agreement may also be possible for surplus agriculture. This will ensure equal access to available food for all in the area, as well as protect available food from likely price increases. </a:t>
            </a:r>
          </a:p>
          <a:p>
            <a:endParaRPr lang="en-US" dirty="0"/>
          </a:p>
        </p:txBody>
      </p:sp>
      <p:sp>
        <p:nvSpPr>
          <p:cNvPr id="4" name="Slide Number Placeholder 3"/>
          <p:cNvSpPr>
            <a:spLocks noGrp="1"/>
          </p:cNvSpPr>
          <p:nvPr>
            <p:ph type="sldNum" sz="quarter" idx="10"/>
          </p:nvPr>
        </p:nvSpPr>
        <p:spPr/>
        <p:txBody>
          <a:bodyPr/>
          <a:lstStyle/>
          <a:p>
            <a:pPr>
              <a:defRPr/>
            </a:pPr>
            <a:fld id="{F4755029-E4C9-45AC-95BC-46A103DAE607}" type="slidenum">
              <a:rPr lang="en-US" smtClean="0"/>
              <a:pPr>
                <a:defRPr/>
              </a:pPr>
              <a:t>14</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a:t>
            </a:r>
            <a:r>
              <a:rPr lang="en-US" b="1" dirty="0" smtClean="0"/>
              <a:t>warehouse </a:t>
            </a:r>
            <a:r>
              <a:rPr lang="en-US" dirty="0" smtClean="0"/>
              <a:t>is the place where all the donated and purchased emergency food stocks will be stored until it is time to distribute rations. At the warehouse, food rations will be prepackaged, usually in quantities to last each household for one week, and then delivered to temporary decentralized distribution centers throughout the municipality once the pandemic virus arrives.</a:t>
            </a:r>
          </a:p>
          <a:p>
            <a:r>
              <a:rPr lang="en-US" dirty="0" smtClean="0"/>
              <a:t>Depending on the size of the target area, response team will need to set up and operate one or more warehouses. </a:t>
            </a:r>
          </a:p>
          <a:p>
            <a:endParaRPr lang="en-US" dirty="0" smtClean="0"/>
          </a:p>
          <a:p>
            <a:r>
              <a:rPr lang="en-US" b="1" dirty="0" smtClean="0"/>
              <a:t>Temporary distribution centers </a:t>
            </a:r>
            <a:r>
              <a:rPr lang="en-US" dirty="0" smtClean="0"/>
              <a:t>are the places that people will come to pick up their food rations. Once social distancing measures are in place, representatives of each household will need to retrieve their rations on a schedule that avoids waiting in line. </a:t>
            </a:r>
          </a:p>
          <a:p>
            <a:r>
              <a:rPr lang="en-US" dirty="0" smtClean="0"/>
              <a:t> </a:t>
            </a:r>
          </a:p>
          <a:p>
            <a:r>
              <a:rPr lang="en-US" dirty="0" smtClean="0"/>
              <a:t>Temporary distribution centers may include churches, restaurants, schools, community centers, small enclosed markets, and other organizations and businesses that are not functioning normally during the pandemic.</a:t>
            </a:r>
          </a:p>
          <a:p>
            <a:endParaRPr lang="en-US" dirty="0"/>
          </a:p>
        </p:txBody>
      </p:sp>
      <p:sp>
        <p:nvSpPr>
          <p:cNvPr id="4" name="Slide Number Placeholder 3"/>
          <p:cNvSpPr>
            <a:spLocks noGrp="1"/>
          </p:cNvSpPr>
          <p:nvPr>
            <p:ph type="sldNum" sz="quarter" idx="10"/>
          </p:nvPr>
        </p:nvSpPr>
        <p:spPr/>
        <p:txBody>
          <a:bodyPr/>
          <a:lstStyle/>
          <a:p>
            <a:pPr>
              <a:defRPr/>
            </a:pPr>
            <a:fld id="{F4755029-E4C9-45AC-95BC-46A103DAE607}" type="slidenum">
              <a:rPr lang="en-US" smtClean="0"/>
              <a:pPr>
                <a:defRPr/>
              </a:pPr>
              <a:t>15</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defTabSz="924458">
              <a:defRPr/>
            </a:pPr>
            <a:r>
              <a:rPr lang="en-US" sz="1300" dirty="0" smtClean="0"/>
              <a:t>Carefully consider any complications presented by the location. For example, a warehouse only accessible by a road that is commonly washed out during poor weather will not be very helpful should the pandemic arrive during the rainy season. A distribution center accessible only by public transportation will not be helpful if transportation networks are disrupted. </a:t>
            </a:r>
          </a:p>
          <a:p>
            <a:pPr lvl="0"/>
            <a:endParaRPr lang="en-US" dirty="0" smtClean="0"/>
          </a:p>
          <a:p>
            <a:pPr lvl="0"/>
            <a:r>
              <a:rPr lang="en-US" sz="1300" dirty="0" smtClean="0"/>
              <a:t>Hazardous substances such as pesticides, petrol, and other chemicals are not stored with food. </a:t>
            </a:r>
          </a:p>
          <a:p>
            <a:pPr lvl="0"/>
            <a:r>
              <a:rPr lang="en-US" sz="1300" dirty="0" smtClean="0"/>
              <a:t>Food is not stored on the floor. The storage space should have a strong concrete floor or packed earth to protect against rodents burrowing under stacks.</a:t>
            </a:r>
          </a:p>
          <a:p>
            <a:pPr lvl="0"/>
            <a:r>
              <a:rPr lang="en-US" sz="1300" dirty="0" smtClean="0"/>
              <a:t>The storage space should be cool, dry (protected from rain), and well-ventilated</a:t>
            </a:r>
          </a:p>
          <a:p>
            <a:pPr lvl="0"/>
            <a:endParaRPr lang="en-US" dirty="0" smtClean="0"/>
          </a:p>
          <a:p>
            <a:pPr lvl="0"/>
            <a:r>
              <a:rPr lang="en-US" dirty="0" smtClean="0"/>
              <a:t>The storage period most food stocks is usually less than three months and almost never for more than twelve months. Food stocks received earliest should be delivered first, a principle known as FIFO (first in, first out). It becomes easy to apply this principle if all acquired food is stacked in sequence and arranged so that staff can easily access all food stocked in the warehouse. FIFO should not be applied to food stocks that are fine for people to eat but will not store well: for example, food that is approaching the expiration date or food that has been repackaged from damaged packages. It is better to issue such food without delay, even before delivering older undamaged stock. </a:t>
            </a:r>
          </a:p>
          <a:p>
            <a:endParaRPr lang="en-US" dirty="0"/>
          </a:p>
        </p:txBody>
      </p:sp>
      <p:sp>
        <p:nvSpPr>
          <p:cNvPr id="4" name="Slide Number Placeholder 3"/>
          <p:cNvSpPr>
            <a:spLocks noGrp="1"/>
          </p:cNvSpPr>
          <p:nvPr>
            <p:ph type="sldNum" sz="quarter" idx="10"/>
          </p:nvPr>
        </p:nvSpPr>
        <p:spPr/>
        <p:txBody>
          <a:bodyPr/>
          <a:lstStyle/>
          <a:p>
            <a:pPr>
              <a:defRPr/>
            </a:pPr>
            <a:fld id="{F4755029-E4C9-45AC-95BC-46A103DAE607}" type="slidenum">
              <a:rPr lang="en-US" smtClean="0"/>
              <a:pPr>
                <a:defRPr/>
              </a:pPr>
              <a:t>16</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4458">
              <a:defRPr/>
            </a:pPr>
            <a:r>
              <a:rPr lang="en-US" dirty="0" smtClean="0"/>
              <a:t>Although circumstances may change by the time a pandemic hits, don’t wait to figure out who is most vulnerable.  Get an idea of this early using the tools we discussed in earlier sessions. ….then update your information based on how the pandemic plays out. </a:t>
            </a:r>
          </a:p>
          <a:p>
            <a:endParaRPr lang="en-US" dirty="0"/>
          </a:p>
        </p:txBody>
      </p:sp>
      <p:sp>
        <p:nvSpPr>
          <p:cNvPr id="4" name="Slide Number Placeholder 3"/>
          <p:cNvSpPr>
            <a:spLocks noGrp="1"/>
          </p:cNvSpPr>
          <p:nvPr>
            <p:ph type="sldNum" sz="quarter" idx="10"/>
          </p:nvPr>
        </p:nvSpPr>
        <p:spPr/>
        <p:txBody>
          <a:bodyPr/>
          <a:lstStyle/>
          <a:p>
            <a:pPr>
              <a:defRPr/>
            </a:pPr>
            <a:fld id="{F4755029-E4C9-45AC-95BC-46A103DAE607}" type="slidenum">
              <a:rPr lang="en-US" smtClean="0"/>
              <a:pPr>
                <a:defRPr/>
              </a:pPr>
              <a:t>17</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Knowing when it is time to distribute emergency food rations will be critical to making the most efficient use of stockpiled foods. The response team should begin to distribute food when the pandemic has begun to affect households’ ability to obtain sufficient nutritious food to meet their daily energy needs. </a:t>
            </a:r>
          </a:p>
          <a:p>
            <a:r>
              <a:rPr lang="en-US" dirty="0" smtClean="0"/>
              <a:t> </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F4755029-E4C9-45AC-95BC-46A103DAE607}" type="slidenum">
              <a:rPr lang="en-US" smtClean="0"/>
              <a:pPr>
                <a:defRPr/>
              </a:pPr>
              <a:t>18</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Pandemic influenza can reduce the ability of people to obtain food in three major ways:</a:t>
            </a:r>
          </a:p>
          <a:p>
            <a:pPr lvl="0"/>
            <a:r>
              <a:rPr lang="en-US" dirty="0" smtClean="0"/>
              <a:t>By</a:t>
            </a:r>
            <a:r>
              <a:rPr lang="en-US" b="1" dirty="0" smtClean="0"/>
              <a:t> disrupting normal food supplies. </a:t>
            </a:r>
            <a:r>
              <a:rPr lang="en-US" dirty="0" smtClean="0"/>
              <a:t>Illness or trade restrictions outside the community can prevent food supplies from reaching local markets.</a:t>
            </a:r>
          </a:p>
          <a:p>
            <a:pPr lvl="0"/>
            <a:r>
              <a:rPr lang="en-US" dirty="0" smtClean="0"/>
              <a:t>By </a:t>
            </a:r>
            <a:r>
              <a:rPr lang="en-US" b="1" dirty="0" smtClean="0"/>
              <a:t>producing unemployment. </a:t>
            </a:r>
            <a:r>
              <a:rPr lang="en-US" dirty="0" smtClean="0"/>
              <a:t>Transportation disruptions can make it hard for people to get to their jobs. The disruption of business inputs, supplies, or sales outlets can force employers to lay off local workers and thus reduce or eliminate household income. </a:t>
            </a:r>
          </a:p>
          <a:p>
            <a:pPr defTabSz="924458">
              <a:defRPr/>
            </a:pPr>
            <a:r>
              <a:rPr lang="en-US" dirty="0" smtClean="0"/>
              <a:t>By </a:t>
            </a:r>
            <a:r>
              <a:rPr lang="en-US" b="1" dirty="0" smtClean="0"/>
              <a:t>causing illness and death</a:t>
            </a:r>
            <a:r>
              <a:rPr lang="en-US" dirty="0" smtClean="0"/>
              <a:t>. Illness can prevent people from harvesting home-grown or raised foods, from going to the local market, food pantry, or community kitchen. </a:t>
            </a:r>
          </a:p>
          <a:p>
            <a:r>
              <a:rPr lang="en-US" dirty="0" smtClean="0"/>
              <a:t> </a:t>
            </a:r>
          </a:p>
          <a:p>
            <a:r>
              <a:rPr lang="en-US" dirty="0" smtClean="0"/>
              <a:t>The response team must remain constantly alert to key indicators that will (1) warn of the start of problems that may occur as a result, and (2) trigger the need to respond in time. </a:t>
            </a:r>
          </a:p>
          <a:p>
            <a:pPr defTabSz="924458">
              <a:defRPr/>
            </a:pPr>
            <a:endParaRPr lang="en-US" dirty="0" smtClean="0"/>
          </a:p>
        </p:txBody>
      </p:sp>
      <p:sp>
        <p:nvSpPr>
          <p:cNvPr id="4" name="Slide Number Placeholder 3"/>
          <p:cNvSpPr>
            <a:spLocks noGrp="1"/>
          </p:cNvSpPr>
          <p:nvPr>
            <p:ph type="sldNum" sz="quarter" idx="10"/>
          </p:nvPr>
        </p:nvSpPr>
        <p:spPr/>
        <p:txBody>
          <a:bodyPr/>
          <a:lstStyle/>
          <a:p>
            <a:pPr>
              <a:defRPr/>
            </a:pPr>
            <a:fld id="{F4755029-E4C9-45AC-95BC-46A103DAE607}" type="slidenum">
              <a:rPr lang="en-US" smtClean="0"/>
              <a:pPr>
                <a:defRPr/>
              </a:pPr>
              <a:t>19</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400" i="1" dirty="0" smtClean="0">
                <a:sym typeface="Wingdings"/>
              </a:rPr>
              <a:t></a:t>
            </a:r>
            <a:r>
              <a:rPr lang="en-US" b="1" i="1" dirty="0" smtClean="0"/>
              <a:t>Stress this point: </a:t>
            </a:r>
            <a:r>
              <a:rPr lang="en-US" dirty="0" smtClean="0"/>
              <a:t>Response leaders will want to be prepared for food shortages long before a pandemic virus surfaces in the region, because depending on how the virus impacts global transportation and market systems, normal supplies of food may very well be disrupted even before the virus crosses country borders. </a:t>
            </a:r>
          </a:p>
          <a:p>
            <a:r>
              <a:rPr lang="en-US" dirty="0" smtClean="0"/>
              <a:t>If we wait until a pandemic is declared to acquire emergency food supplies, it may be too late to produce more food locally or to expect that national governments or international agencies can get food to us in time. </a:t>
            </a:r>
          </a:p>
          <a:p>
            <a:pPr lvl="0"/>
            <a:r>
              <a:rPr lang="en-US" dirty="0" smtClean="0"/>
              <a:t>Transporting food to our communities will be difficult if transportation systems break down, and purchasing and stockpiling food to get through a 6-to-12-week pandemic wave will become very expensive if food prices rise as expected.</a:t>
            </a:r>
          </a:p>
          <a:p>
            <a:endParaRPr lang="en-US" dirty="0"/>
          </a:p>
        </p:txBody>
      </p:sp>
      <p:sp>
        <p:nvSpPr>
          <p:cNvPr id="4" name="Slide Number Placeholder 3"/>
          <p:cNvSpPr>
            <a:spLocks noGrp="1"/>
          </p:cNvSpPr>
          <p:nvPr>
            <p:ph type="sldNum" sz="quarter" idx="10"/>
          </p:nvPr>
        </p:nvSpPr>
        <p:spPr/>
        <p:txBody>
          <a:bodyPr/>
          <a:lstStyle/>
          <a:p>
            <a:pPr>
              <a:defRPr/>
            </a:pPr>
            <a:fld id="{F4755029-E4C9-45AC-95BC-46A103DAE607}" type="slidenum">
              <a:rPr lang="en-US" smtClean="0"/>
              <a:pPr>
                <a:defRPr/>
              </a:pPr>
              <a:t>2</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each available food item, calculate an average food ration for one person. Using average rations helps cut down on the manpower needed to calculate household rations based on the various nutritional requirements of each household member. Minimum average rations should provide 2,100 calories per person per day. The average amounts tend to even out within families. </a:t>
            </a:r>
          </a:p>
          <a:p>
            <a:r>
              <a:rPr lang="en-US" dirty="0" smtClean="0"/>
              <a:t> </a:t>
            </a:r>
          </a:p>
          <a:p>
            <a:r>
              <a:rPr lang="en-US" dirty="0" smtClean="0"/>
              <a:t>To determine how much food should be given to each household, multiply the number of people in each household by the average daily ration.</a:t>
            </a:r>
          </a:p>
          <a:p>
            <a:endParaRPr lang="en-US" dirty="0" smtClean="0"/>
          </a:p>
          <a:p>
            <a:r>
              <a:rPr lang="en-US" dirty="0" smtClean="0"/>
              <a:t>Alert the group that there is a handout in the tool </a:t>
            </a:r>
            <a:r>
              <a:rPr lang="en-US" b="1" i="1" dirty="0" smtClean="0"/>
              <a:t>Distributing Emergency Food Rations</a:t>
            </a:r>
            <a:r>
              <a:rPr lang="en-US" dirty="0" smtClean="0"/>
              <a:t>  which provides the number of calories that various age/sex groups need. This will be helpful in determining rations for households that are known to have greater than average needs (i.e. a household with 3 males between the ages of 15-50 and 3 pregnant or lactating females).  </a:t>
            </a:r>
          </a:p>
          <a:p>
            <a:r>
              <a:rPr lang="en-US" dirty="0" smtClean="0"/>
              <a:t> </a:t>
            </a:r>
          </a:p>
        </p:txBody>
      </p:sp>
      <p:sp>
        <p:nvSpPr>
          <p:cNvPr id="4" name="Slide Number Placeholder 3"/>
          <p:cNvSpPr>
            <a:spLocks noGrp="1"/>
          </p:cNvSpPr>
          <p:nvPr>
            <p:ph type="sldNum" sz="quarter" idx="10"/>
          </p:nvPr>
        </p:nvSpPr>
        <p:spPr/>
        <p:txBody>
          <a:bodyPr/>
          <a:lstStyle/>
          <a:p>
            <a:pPr>
              <a:defRPr/>
            </a:pPr>
            <a:fld id="{F4755029-E4C9-45AC-95BC-46A103DAE607}" type="slidenum">
              <a:rPr lang="en-US" smtClean="0"/>
              <a:pPr>
                <a:defRPr/>
              </a:pPr>
              <a:t>20</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Samples</a:t>
            </a:r>
            <a:r>
              <a:rPr lang="en-US" baseline="0" dirty="0" smtClean="0"/>
              <a:t> of Pulses are p</a:t>
            </a:r>
            <a:r>
              <a:rPr lang="en-US" dirty="0" smtClean="0"/>
              <a:t>igeon peas, beans, lentils </a:t>
            </a:r>
          </a:p>
          <a:p>
            <a:pPr eaLnBrk="1" hangingPunct="1">
              <a:spcBef>
                <a:spcPct val="0"/>
              </a:spcBef>
            </a:pPr>
            <a:endParaRPr lang="en-US" dirty="0" smtClean="0"/>
          </a:p>
          <a:p>
            <a:r>
              <a:rPr lang="en-US" dirty="0" smtClean="0"/>
              <a:t>For some households, the ration will only need to supplement what they are getting from household supplies. These partial rations should be designed to help meet the minimum energy requirements. Often they consist of less grain, but their contents should be determined once you know how the pandemic is affecting food supplies in the municipality. Rations should supplement the foods that households are having trouble accessing. </a:t>
            </a:r>
            <a:endParaRPr lang="en-US" dirty="0"/>
          </a:p>
        </p:txBody>
      </p:sp>
      <p:sp>
        <p:nvSpPr>
          <p:cNvPr id="737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65BA25E-7E59-4478-A21D-11C11734038E}" type="slidenum">
              <a:rPr lang="en-US" smtClean="0"/>
              <a:pPr fontAlgn="base">
                <a:spcBef>
                  <a:spcPct val="0"/>
                </a:spcBef>
                <a:spcAft>
                  <a:spcPct val="0"/>
                </a:spcAft>
                <a:defRPr/>
              </a:pPr>
              <a:t>21</a:t>
            </a:fld>
            <a:endParaRPr lang="en-US" smtClean="0"/>
          </a:p>
        </p:txBody>
      </p:sp>
      <p:sp>
        <p:nvSpPr>
          <p:cNvPr id="5" name="Footer Placeholder 4"/>
          <p:cNvSpPr>
            <a:spLocks noGrp="1"/>
          </p:cNvSpPr>
          <p:nvPr>
            <p:ph type="ftr" sz="quarter" idx="10"/>
          </p:nvPr>
        </p:nvSpPr>
        <p:spPr/>
        <p:txBody>
          <a:bodyPr/>
          <a:lstStyle/>
          <a:p>
            <a:pPr>
              <a:defRPr/>
            </a:pPr>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4458">
              <a:defRPr/>
            </a:pPr>
            <a:r>
              <a:rPr lang="en-US" dirty="0" smtClean="0"/>
              <a:t>Due to transportation disruptions in other regions, communities could run short on food or cash to purchase food even though the virus has not reached the area. The method used to get the food to the people will depend on whether or not influenza has spread to the area in epidemic proportions. In all cases, security should be provided to distribution centers. </a:t>
            </a:r>
          </a:p>
          <a:p>
            <a:endParaRPr lang="en-US" dirty="0"/>
          </a:p>
        </p:txBody>
      </p:sp>
      <p:sp>
        <p:nvSpPr>
          <p:cNvPr id="4" name="Slide Number Placeholder 3"/>
          <p:cNvSpPr>
            <a:spLocks noGrp="1"/>
          </p:cNvSpPr>
          <p:nvPr>
            <p:ph type="sldNum" sz="quarter" idx="10"/>
          </p:nvPr>
        </p:nvSpPr>
        <p:spPr/>
        <p:txBody>
          <a:bodyPr/>
          <a:lstStyle/>
          <a:p>
            <a:pPr>
              <a:defRPr/>
            </a:pPr>
            <a:fld id="{F4755029-E4C9-45AC-95BC-46A103DAE607}" type="slidenum">
              <a:rPr lang="en-US" smtClean="0"/>
              <a:pPr>
                <a:defRPr/>
              </a:pPr>
              <a:t>22</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600" b="1" i="1" dirty="0" smtClean="0"/>
              <a:t>Facilitator’s Note: </a:t>
            </a:r>
            <a:r>
              <a:rPr lang="en-US" sz="1600" i="1" dirty="0" smtClean="0">
                <a:sym typeface="Wingdings"/>
              </a:rPr>
              <a:t>After reviewing methods of distribution, click the mouse and </a:t>
            </a:r>
          </a:p>
          <a:p>
            <a:r>
              <a:rPr lang="en-US" sz="2400" i="1" dirty="0" smtClean="0">
                <a:sym typeface="Wingdings"/>
              </a:rPr>
              <a:t></a:t>
            </a:r>
            <a:r>
              <a:rPr lang="en-US" sz="1400" b="1" i="1" dirty="0" smtClean="0"/>
              <a:t>Stress this point: </a:t>
            </a:r>
            <a:r>
              <a:rPr lang="en-US" sz="1400" dirty="0" smtClean="0"/>
              <a:t>Attendants should practice all non-pharmaceutical interventions</a:t>
            </a:r>
            <a:endParaRPr lang="en-US" sz="1400" dirty="0"/>
          </a:p>
        </p:txBody>
      </p:sp>
      <p:sp>
        <p:nvSpPr>
          <p:cNvPr id="4" name="Slide Number Placeholder 3"/>
          <p:cNvSpPr>
            <a:spLocks noGrp="1"/>
          </p:cNvSpPr>
          <p:nvPr>
            <p:ph type="sldNum" sz="quarter" idx="10"/>
          </p:nvPr>
        </p:nvSpPr>
        <p:spPr/>
        <p:txBody>
          <a:bodyPr/>
          <a:lstStyle/>
          <a:p>
            <a:pPr>
              <a:defRPr/>
            </a:pPr>
            <a:fld id="{F4755029-E4C9-45AC-95BC-46A103DAE607}" type="slidenum">
              <a:rPr lang="en-US" smtClean="0"/>
              <a:pPr>
                <a:defRPr/>
              </a:pPr>
              <a:t>23</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4458">
              <a:defRPr/>
            </a:pPr>
            <a:r>
              <a:rPr lang="en-US" dirty="0" smtClean="0"/>
              <a:t>Officials acting on behalf of the public must gain trust and confidence through transparency.</a:t>
            </a:r>
          </a:p>
          <a:p>
            <a:endParaRPr lang="en-US" dirty="0" smtClean="0"/>
          </a:p>
          <a:p>
            <a:r>
              <a:rPr lang="en-US" dirty="0" smtClean="0"/>
              <a:t>It is important to promote open and two-way communications with the public. Transparency is critical for building trust, support, and compliance for the food distribution program. Specific methods to inform the public about emergency food rations might include public awareness campaigns, nutrition education, emergency preparedness materials and events, emergency news bulletins, radio and TV announcements and interviews, telephone hotlines, and, if social distancing measures are not in place, public neighborhood meetings to explain the program. </a:t>
            </a:r>
          </a:p>
          <a:p>
            <a:endParaRPr lang="en-US" dirty="0" smtClean="0"/>
          </a:p>
          <a:p>
            <a:r>
              <a:rPr lang="en-US" b="1" cap="all" dirty="0" smtClean="0"/>
              <a:t/>
            </a:r>
            <a:br>
              <a:rPr lang="en-US" b="1" cap="all" dirty="0" smtClean="0"/>
            </a:br>
            <a:endParaRPr lang="en-US" dirty="0"/>
          </a:p>
        </p:txBody>
      </p:sp>
      <p:sp>
        <p:nvSpPr>
          <p:cNvPr id="4" name="Slide Number Placeholder 3"/>
          <p:cNvSpPr>
            <a:spLocks noGrp="1"/>
          </p:cNvSpPr>
          <p:nvPr>
            <p:ph type="sldNum" sz="quarter" idx="10"/>
          </p:nvPr>
        </p:nvSpPr>
        <p:spPr/>
        <p:txBody>
          <a:bodyPr/>
          <a:lstStyle/>
          <a:p>
            <a:pPr>
              <a:defRPr/>
            </a:pPr>
            <a:fld id="{F4755029-E4C9-45AC-95BC-46A103DAE607}" type="slidenum">
              <a:rPr lang="en-US" smtClean="0"/>
              <a:pPr>
                <a:defRPr/>
              </a:pPr>
              <a:t>24</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Even if it is not possible to organize a formal monitoring and evaluation plan, those implementing the food distribution program need to keep track of the process to ensure that the activities are happening according to plan.</a:t>
            </a:r>
          </a:p>
          <a:p>
            <a:r>
              <a:rPr lang="en-US" dirty="0" smtClean="0"/>
              <a:t>Some of the ways the team can monitor the process are listed on the screen. </a:t>
            </a:r>
            <a:r>
              <a:rPr lang="en-US" b="1" cap="all" dirty="0" smtClean="0"/>
              <a:t/>
            </a:r>
            <a:br>
              <a:rPr lang="en-US" b="1" cap="all" dirty="0" smtClean="0"/>
            </a:br>
            <a:endParaRPr lang="en-US" dirty="0"/>
          </a:p>
        </p:txBody>
      </p:sp>
      <p:sp>
        <p:nvSpPr>
          <p:cNvPr id="4" name="Slide Number Placeholder 3"/>
          <p:cNvSpPr>
            <a:spLocks noGrp="1"/>
          </p:cNvSpPr>
          <p:nvPr>
            <p:ph type="sldNum" sz="quarter" idx="10"/>
          </p:nvPr>
        </p:nvSpPr>
        <p:spPr/>
        <p:txBody>
          <a:bodyPr/>
          <a:lstStyle/>
          <a:p>
            <a:pPr>
              <a:defRPr/>
            </a:pPr>
            <a:fld id="{F4755029-E4C9-45AC-95BC-46A103DAE607}" type="slidenum">
              <a:rPr lang="en-US" smtClean="0"/>
              <a:pPr>
                <a:defRPr/>
              </a:pPr>
              <a:t>25</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solidFill>
                  <a:srgbClr val="3366FF"/>
                </a:solidFill>
              </a:rPr>
              <a:t>Small Group Work – Planning a food distribution program</a:t>
            </a:r>
          </a:p>
          <a:p>
            <a:endParaRPr lang="en-US" b="1" i="1" dirty="0" smtClean="0">
              <a:solidFill>
                <a:srgbClr val="3366FF"/>
              </a:solidFill>
            </a:endParaRPr>
          </a:p>
          <a:p>
            <a:pPr marL="231115" indent="-231115">
              <a:buFont typeface="+mj-lt"/>
              <a:buAutoNum type="arabicPeriod"/>
            </a:pPr>
            <a:r>
              <a:rPr lang="en-US" dirty="0" smtClean="0"/>
              <a:t>Ask participants to reform the small groups from earlier in the session. </a:t>
            </a:r>
          </a:p>
          <a:p>
            <a:pPr marL="231115" indent="-231115">
              <a:buFont typeface="+mj-lt"/>
              <a:buAutoNum type="arabicPeriod"/>
            </a:pPr>
            <a:r>
              <a:rPr lang="en-US" dirty="0" smtClean="0"/>
              <a:t>Continuing the work </a:t>
            </a:r>
            <a:r>
              <a:rPr lang="en-US" baseline="0" dirty="0" smtClean="0"/>
              <a:t> begun in part 1, e</a:t>
            </a:r>
            <a:r>
              <a:rPr lang="en-US" dirty="0" smtClean="0"/>
              <a:t>ach group will work to answer the questions contained in Part 2 of the activity sheet.</a:t>
            </a:r>
            <a:r>
              <a:rPr lang="en-US" baseline="0" dirty="0" smtClean="0"/>
              <a:t> </a:t>
            </a:r>
            <a:endParaRPr lang="en-US" dirty="0" smtClean="0"/>
          </a:p>
          <a:p>
            <a:pPr marL="231115" indent="-231115">
              <a:buFont typeface="+mj-lt"/>
              <a:buAutoNum type="arabicPeriod"/>
            </a:pPr>
            <a:r>
              <a:rPr lang="en-US" dirty="0" smtClean="0"/>
              <a:t>Give the participants 30- 40 minutes for group work. They will be recording their responses on flipcharts. </a:t>
            </a:r>
          </a:p>
          <a:p>
            <a:pPr marL="231115" indent="-231115">
              <a:buFont typeface="+mj-lt"/>
              <a:buAutoNum type="arabicPeriod"/>
            </a:pPr>
            <a:r>
              <a:rPr lang="en-US" dirty="0" smtClean="0"/>
              <a:t>Once all considerations are recorded, have the entire group do a ‘gallery walk’</a:t>
            </a:r>
            <a:r>
              <a:rPr lang="en-US" baseline="0" dirty="0" smtClean="0"/>
              <a:t> to view the other groups’ responses. </a:t>
            </a:r>
            <a:endParaRPr lang="en-US" dirty="0" smtClean="0"/>
          </a:p>
          <a:p>
            <a:pPr marL="231115" indent="-231115">
              <a:buFont typeface="+mj-lt"/>
              <a:buAutoNum type="arabicPeriod"/>
            </a:pPr>
            <a:r>
              <a:rPr lang="en-US" dirty="0" smtClean="0"/>
              <a:t>If desired,</a:t>
            </a:r>
            <a:r>
              <a:rPr lang="en-US" baseline="0" dirty="0" smtClean="0"/>
              <a:t> one group member can remain with the flip chart to answer questions. </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10B9FBFB-E9E5-44C8-AF0A-644667DBF95B}" type="slidenum">
              <a:rPr lang="en-US" smtClean="0"/>
              <a:pPr>
                <a:defRPr/>
              </a:pPr>
              <a:t>26</a:t>
            </a:fld>
            <a:endParaRPr lang="en-US" dirty="0"/>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4755029-E4C9-45AC-95BC-46A103DAE607}" type="slidenum">
              <a:rPr lang="en-US" smtClean="0"/>
              <a:pPr>
                <a:defRPr/>
              </a:pPr>
              <a:t>3</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spcBef>
                <a:spcPct val="0"/>
              </a:spcBef>
            </a:pPr>
            <a:r>
              <a:rPr lang="en-US" b="1" i="1" dirty="0" smtClean="0"/>
              <a:t>Facilitator’s Note: </a:t>
            </a:r>
            <a:r>
              <a:rPr lang="en-US" i="1" dirty="0" smtClean="0"/>
              <a:t>Remind</a:t>
            </a:r>
            <a:r>
              <a:rPr lang="en-US" i="1" baseline="0" dirty="0" smtClean="0"/>
              <a:t> participants that at this point they’ve </a:t>
            </a:r>
            <a:r>
              <a:rPr lang="en-US" i="1" dirty="0" smtClean="0"/>
              <a:t>already done a lot of the ground work, because information</a:t>
            </a:r>
            <a:r>
              <a:rPr lang="en-US" i="1" baseline="0" dirty="0" smtClean="0"/>
              <a:t>  </a:t>
            </a:r>
            <a:r>
              <a:rPr lang="en-US" i="1" dirty="0" smtClean="0"/>
              <a:t>from the food security tools presented</a:t>
            </a:r>
            <a:r>
              <a:rPr lang="en-US" i="1" baseline="0" dirty="0" smtClean="0"/>
              <a:t> in earlier sessions </a:t>
            </a:r>
            <a:r>
              <a:rPr lang="en-US" i="1" dirty="0" smtClean="0"/>
              <a:t>will help inform the level of risk.  </a:t>
            </a:r>
          </a:p>
          <a:p>
            <a:endParaRPr lang="en-US" dirty="0" smtClean="0"/>
          </a:p>
          <a:p>
            <a:pPr defTabSz="924458" eaLnBrk="1" hangingPunct="1">
              <a:spcBef>
                <a:spcPct val="0"/>
              </a:spcBef>
              <a:defRPr/>
            </a:pPr>
            <a:r>
              <a:rPr lang="en-US" dirty="0" smtClean="0"/>
              <a:t>Understanding how food markets function and how households are connected to markets will be very helpful for understanding the level of risk of food insecurity. Contact central government authorities, or representatives from nongovernmental organizations and international aid agencies, to find out if a recent market assessment has been done in the area. If so, ask them to share the results. </a:t>
            </a:r>
          </a:p>
          <a:p>
            <a:pPr eaLnBrk="1" hangingPunct="1">
              <a:spcBef>
                <a:spcPct val="0"/>
              </a:spcBef>
            </a:pPr>
            <a:r>
              <a:rPr lang="en-US" dirty="0" smtClean="0"/>
              <a:t>Other sources of information include</a:t>
            </a:r>
            <a:r>
              <a:rPr lang="en-US" baseline="0" dirty="0" smtClean="0"/>
              <a:t> the  </a:t>
            </a:r>
            <a:r>
              <a:rPr lang="en-US" dirty="0" smtClean="0"/>
              <a:t>Ministry of agriculture -  Ministry of Trade – Ministry of Transportation. </a:t>
            </a:r>
          </a:p>
          <a:p>
            <a:endParaRPr lang="en-US" dirty="0"/>
          </a:p>
        </p:txBody>
      </p:sp>
      <p:sp>
        <p:nvSpPr>
          <p:cNvPr id="4" name="Slide Number Placeholder 3"/>
          <p:cNvSpPr>
            <a:spLocks noGrp="1"/>
          </p:cNvSpPr>
          <p:nvPr>
            <p:ph type="sldNum" sz="quarter" idx="10"/>
          </p:nvPr>
        </p:nvSpPr>
        <p:spPr/>
        <p:txBody>
          <a:bodyPr/>
          <a:lstStyle/>
          <a:p>
            <a:pPr>
              <a:defRPr/>
            </a:pPr>
            <a:fld id="{F4755029-E4C9-45AC-95BC-46A103DAE607}" type="slidenum">
              <a:rPr lang="en-US" smtClean="0"/>
              <a:pPr>
                <a:defRPr/>
              </a:pPr>
              <a:t>4</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spcBef>
                <a:spcPct val="0"/>
              </a:spcBef>
            </a:pPr>
            <a:r>
              <a:rPr lang="en-US" dirty="0" smtClean="0"/>
              <a:t>Think about the tools we’ve used and which ones would supply you with this information. </a:t>
            </a:r>
          </a:p>
          <a:p>
            <a:pPr eaLnBrk="1" hangingPunct="1">
              <a:spcBef>
                <a:spcPct val="0"/>
              </a:spcBef>
            </a:pPr>
            <a:endParaRPr lang="en-US" dirty="0" smtClean="0"/>
          </a:p>
          <a:p>
            <a:pPr eaLnBrk="1" hangingPunct="1">
              <a:spcBef>
                <a:spcPct val="0"/>
              </a:spcBef>
            </a:pPr>
            <a:r>
              <a:rPr lang="en-US" dirty="0" smtClean="0"/>
              <a:t>Think about the information we’ve already collected and specifically how it relates to food supply. </a:t>
            </a:r>
          </a:p>
          <a:p>
            <a:pPr eaLnBrk="1" hangingPunct="1">
              <a:spcBef>
                <a:spcPct val="0"/>
              </a:spcBef>
            </a:pPr>
            <a:r>
              <a:rPr lang="en-US" dirty="0" smtClean="0"/>
              <a:t>from the food security tools presented</a:t>
            </a:r>
            <a:r>
              <a:rPr lang="en-US" baseline="0" dirty="0" smtClean="0"/>
              <a:t> in earlier sessions </a:t>
            </a:r>
            <a:r>
              <a:rPr lang="en-US" dirty="0" smtClean="0"/>
              <a:t>will help inform the level of risk.  </a:t>
            </a:r>
          </a:p>
          <a:p>
            <a:endParaRPr lang="en-US" dirty="0"/>
          </a:p>
        </p:txBody>
      </p:sp>
      <p:sp>
        <p:nvSpPr>
          <p:cNvPr id="4" name="Slide Number Placeholder 3"/>
          <p:cNvSpPr>
            <a:spLocks noGrp="1"/>
          </p:cNvSpPr>
          <p:nvPr>
            <p:ph type="sldNum" sz="quarter" idx="10"/>
          </p:nvPr>
        </p:nvSpPr>
        <p:spPr/>
        <p:txBody>
          <a:bodyPr/>
          <a:lstStyle/>
          <a:p>
            <a:pPr>
              <a:defRPr/>
            </a:pPr>
            <a:fld id="{F4755029-E4C9-45AC-95BC-46A103DAE607}" type="slidenum">
              <a:rPr lang="en-US" smtClean="0"/>
              <a:pPr>
                <a:defRPr/>
              </a:pPr>
              <a:t>5</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4755029-E4C9-45AC-95BC-46A103DAE607}" type="slidenum">
              <a:rPr lang="en-US" smtClean="0"/>
              <a:pPr>
                <a:defRPr/>
              </a:pPr>
              <a:t>6</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4458">
              <a:defRPr/>
            </a:pPr>
            <a:r>
              <a:rPr lang="en-US" dirty="0" smtClean="0"/>
              <a:t>The</a:t>
            </a:r>
            <a:r>
              <a:rPr lang="en-US" baseline="0" dirty="0" smtClean="0"/>
              <a:t> acquisition and distribution of emergency food rations requires the help of many sectors and members of the community. Listed on the screen are p</a:t>
            </a:r>
            <a:r>
              <a:rPr lang="en-US" dirty="0" smtClean="0"/>
              <a:t>ossible groups that may</a:t>
            </a:r>
            <a:r>
              <a:rPr lang="en-US" baseline="0" dirty="0" smtClean="0"/>
              <a:t> be able to</a:t>
            </a:r>
            <a:r>
              <a:rPr lang="en-US" dirty="0" smtClean="0"/>
              <a:t> help plan and implement emergency food distribution programs. </a:t>
            </a:r>
          </a:p>
          <a:p>
            <a:pPr defTabSz="924458">
              <a:defRPr/>
            </a:pPr>
            <a:endParaRPr lang="en-US" dirty="0" smtClean="0"/>
          </a:p>
          <a:p>
            <a:pPr defTabSz="924458">
              <a:defRPr/>
            </a:pPr>
            <a:r>
              <a:rPr lang="en-US" dirty="0" smtClean="0"/>
              <a:t>This is just a list of suggested examples, don’t limit yourself to this list. Think about all organizations in your region that have good knowledge, resources and experience to contribute to ensuring adequate food security during a pandemic. Identify how each group could contribute to keeping the region food secure.  This could involve creating list of strengths, services and possible contributions of each group. </a:t>
            </a:r>
          </a:p>
          <a:p>
            <a:endParaRPr lang="en-US" dirty="0"/>
          </a:p>
        </p:txBody>
      </p:sp>
      <p:sp>
        <p:nvSpPr>
          <p:cNvPr id="4" name="Slide Number Placeholder 3"/>
          <p:cNvSpPr>
            <a:spLocks noGrp="1"/>
          </p:cNvSpPr>
          <p:nvPr>
            <p:ph type="sldNum" sz="quarter" idx="10"/>
          </p:nvPr>
        </p:nvSpPr>
        <p:spPr/>
        <p:txBody>
          <a:bodyPr/>
          <a:lstStyle/>
          <a:p>
            <a:pPr>
              <a:defRPr/>
            </a:pPr>
            <a:fld id="{F4755029-E4C9-45AC-95BC-46A103DAE607}" type="slidenum">
              <a:rPr lang="en-US" smtClean="0"/>
              <a:pPr>
                <a:defRPr/>
              </a:pPr>
              <a:t>7</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spcBef>
                <a:spcPct val="0"/>
              </a:spcBef>
            </a:pPr>
            <a:r>
              <a:rPr lang="en-US" dirty="0" smtClean="0"/>
              <a:t>Again, think about the tools we’ve used and which ones would supply you with this information. </a:t>
            </a:r>
          </a:p>
          <a:p>
            <a:pPr eaLnBrk="1" hangingPunct="1">
              <a:spcBef>
                <a:spcPct val="0"/>
              </a:spcBef>
            </a:pP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F4755029-E4C9-45AC-95BC-46A103DAE607}" type="slidenum">
              <a:rPr lang="en-US" smtClean="0"/>
              <a:pPr>
                <a:defRPr/>
              </a:pPr>
              <a:t>8</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4458">
              <a:defRPr/>
            </a:pPr>
            <a:r>
              <a:rPr lang="en-US" dirty="0" smtClean="0"/>
              <a:t>Once level of risk and capacity to respond has been assessed, this information should be combined with the identification of </a:t>
            </a:r>
            <a:r>
              <a:rPr lang="en-US" b="1" dirty="0" smtClean="0"/>
              <a:t>who is</a:t>
            </a:r>
            <a:r>
              <a:rPr lang="en-US" dirty="0" smtClean="0"/>
              <a:t> </a:t>
            </a:r>
            <a:r>
              <a:rPr lang="en-US" b="1" dirty="0" smtClean="0"/>
              <a:t>most at risk</a:t>
            </a:r>
            <a:r>
              <a:rPr lang="en-US" dirty="0" smtClean="0"/>
              <a:t> of suffering from hunger during a severe pandemic. </a:t>
            </a:r>
          </a:p>
          <a:p>
            <a:r>
              <a:rPr lang="en-US" b="1" i="1" dirty="0" smtClean="0">
                <a:solidFill>
                  <a:srgbClr val="3366FF"/>
                </a:solidFill>
              </a:rPr>
              <a:t>Small Group Work – Assessing the Potential Need for Food </a:t>
            </a:r>
          </a:p>
          <a:p>
            <a:pPr marL="231115" indent="-231115">
              <a:buFont typeface="+mj-lt"/>
              <a:buAutoNum type="arabicPeriod"/>
            </a:pPr>
            <a:r>
              <a:rPr lang="en-US" dirty="0" smtClean="0"/>
              <a:t>Ask participants to form groups of 4-5 people. </a:t>
            </a:r>
          </a:p>
          <a:p>
            <a:pPr marL="231115" indent="-231115">
              <a:buFont typeface="+mj-lt"/>
              <a:buAutoNum type="arabicPeriod"/>
            </a:pPr>
            <a:r>
              <a:rPr lang="en-US" dirty="0" smtClean="0"/>
              <a:t>Have them  take a few minutes to discuss their experience with food distribution programs. </a:t>
            </a:r>
          </a:p>
          <a:p>
            <a:pPr marL="231115" indent="-231115">
              <a:buFont typeface="+mj-lt"/>
              <a:buAutoNum type="arabicPeriod"/>
            </a:pPr>
            <a:r>
              <a:rPr lang="en-US" dirty="0" smtClean="0"/>
              <a:t>Confirm that each participant has an activity sheet for Session 5.</a:t>
            </a:r>
          </a:p>
          <a:p>
            <a:pPr marL="231115" indent="-231115">
              <a:buFont typeface="+mj-lt"/>
              <a:buAutoNum type="arabicPeriod"/>
            </a:pPr>
            <a:r>
              <a:rPr lang="en-US" dirty="0" smtClean="0"/>
              <a:t>Each group will work to answer the questions in Part 1 of the activity sheet. </a:t>
            </a:r>
          </a:p>
          <a:p>
            <a:pPr marL="231115" indent="-231115">
              <a:buFont typeface="+mj-lt"/>
              <a:buAutoNum type="arabicPeriod"/>
            </a:pPr>
            <a:r>
              <a:rPr lang="en-US" dirty="0" smtClean="0"/>
              <a:t>Give the participants 30- 40 minutes for group work. They will be recording their responses on flipcharts. </a:t>
            </a:r>
          </a:p>
          <a:p>
            <a:pPr marL="231115" indent="-231115">
              <a:buFont typeface="+mj-lt"/>
              <a:buAutoNum type="arabicPeriod"/>
            </a:pPr>
            <a:r>
              <a:rPr lang="en-US" dirty="0" smtClean="0"/>
              <a:t>Once all considerations are recorded, have the entire group do a ‘gallery walk’</a:t>
            </a:r>
            <a:r>
              <a:rPr lang="en-US" baseline="0" dirty="0" smtClean="0"/>
              <a:t> to view the other groups’ responses. </a:t>
            </a:r>
            <a:endParaRPr lang="en-US" dirty="0" smtClean="0"/>
          </a:p>
          <a:p>
            <a:pPr marL="231115" indent="-231115">
              <a:buFont typeface="+mj-lt"/>
              <a:buAutoNum type="arabicPeriod"/>
            </a:pPr>
            <a:r>
              <a:rPr lang="en-US" dirty="0" smtClean="0"/>
              <a:t>If desired,</a:t>
            </a:r>
            <a:r>
              <a:rPr lang="en-US" baseline="0" dirty="0" smtClean="0"/>
              <a:t> one group member can remain with the flip chart to answer questions. </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D26A2586-3C00-4E1C-8E22-BEA858CCE14D}" type="slidenum">
              <a:rPr lang="en-US" smtClean="0"/>
              <a:pPr>
                <a:defRPr/>
              </a:pPr>
              <a:t>9</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152400" y="1752600"/>
            <a:ext cx="8991600" cy="5105400"/>
          </a:xfrm>
          <a:prstGeom prst="rect">
            <a:avLst/>
          </a:prstGeom>
          <a:solidFill>
            <a:srgbClr val="DDDDDD"/>
          </a:solidFill>
          <a:ln w="9525">
            <a:noFill/>
            <a:miter lim="800000"/>
            <a:headEnd/>
            <a:tailEnd/>
          </a:ln>
          <a:effectLst/>
        </p:spPr>
        <p:txBody>
          <a:bodyPr wrap="none" anchor="ctr"/>
          <a:lstStyle/>
          <a:p>
            <a:pPr>
              <a:defRPr/>
            </a:pPr>
            <a:endParaRPr lang="en-US"/>
          </a:p>
        </p:txBody>
      </p:sp>
      <p:sp>
        <p:nvSpPr>
          <p:cNvPr id="5" name="Rectangle 3"/>
          <p:cNvSpPr>
            <a:spLocks noChangeArrowheads="1"/>
          </p:cNvSpPr>
          <p:nvPr userDrawn="1"/>
        </p:nvSpPr>
        <p:spPr bwMode="auto">
          <a:xfrm>
            <a:off x="0" y="1752600"/>
            <a:ext cx="9144000" cy="152400"/>
          </a:xfrm>
          <a:prstGeom prst="rect">
            <a:avLst/>
          </a:prstGeom>
          <a:solidFill>
            <a:srgbClr val="FFCC00"/>
          </a:solidFill>
          <a:ln w="9525">
            <a:noFill/>
            <a:miter lim="800000"/>
            <a:headEnd/>
            <a:tailEnd/>
          </a:ln>
          <a:effectLst/>
        </p:spPr>
        <p:txBody>
          <a:bodyPr wrap="none" anchor="ctr"/>
          <a:lstStyle/>
          <a:p>
            <a:pPr>
              <a:defRPr/>
            </a:pPr>
            <a:endParaRPr lang="en-US"/>
          </a:p>
        </p:txBody>
      </p:sp>
      <p:sp>
        <p:nvSpPr>
          <p:cNvPr id="6" name="Rectangle 4"/>
          <p:cNvSpPr>
            <a:spLocks noChangeArrowheads="1"/>
          </p:cNvSpPr>
          <p:nvPr userDrawn="1"/>
        </p:nvSpPr>
        <p:spPr bwMode="auto">
          <a:xfrm>
            <a:off x="0" y="1905000"/>
            <a:ext cx="152400" cy="4953000"/>
          </a:xfrm>
          <a:prstGeom prst="rect">
            <a:avLst/>
          </a:prstGeom>
          <a:solidFill>
            <a:srgbClr val="3366FF"/>
          </a:solidFill>
          <a:ln w="9525">
            <a:noFill/>
            <a:miter lim="800000"/>
            <a:headEnd/>
            <a:tailEnd/>
          </a:ln>
          <a:effectLst/>
        </p:spPr>
        <p:txBody>
          <a:bodyPr wrap="none" anchor="ctr"/>
          <a:lstStyle/>
          <a:p>
            <a:pPr>
              <a:defRPr/>
            </a:pPr>
            <a:endParaRPr lang="en-US"/>
          </a:p>
        </p:txBody>
      </p:sp>
      <p:pic>
        <p:nvPicPr>
          <p:cNvPr id="7" name="Picture 13" descr="AICOMM_Logo_F"/>
          <p:cNvPicPr>
            <a:picLocks noChangeAspect="1" noChangeArrowheads="1"/>
          </p:cNvPicPr>
          <p:nvPr userDrawn="1"/>
        </p:nvPicPr>
        <p:blipFill>
          <a:blip r:embed="rId2" cstate="print"/>
          <a:srcRect/>
          <a:stretch>
            <a:fillRect/>
          </a:stretch>
        </p:blipFill>
        <p:spPr bwMode="auto">
          <a:xfrm>
            <a:off x="457200" y="457200"/>
            <a:ext cx="2209800" cy="768350"/>
          </a:xfrm>
          <a:prstGeom prst="rect">
            <a:avLst/>
          </a:prstGeom>
          <a:noFill/>
          <a:ln w="9525">
            <a:noFill/>
            <a:miter lim="800000"/>
            <a:headEnd/>
            <a:tailEnd/>
          </a:ln>
        </p:spPr>
      </p:pic>
      <p:pic>
        <p:nvPicPr>
          <p:cNvPr id="8" name="Picture 14" descr="H2P_logo_final"/>
          <p:cNvPicPr>
            <a:picLocks noChangeAspect="1" noChangeArrowheads="1"/>
          </p:cNvPicPr>
          <p:nvPr userDrawn="1"/>
        </p:nvPicPr>
        <p:blipFill>
          <a:blip r:embed="rId3" cstate="print"/>
          <a:srcRect/>
          <a:stretch>
            <a:fillRect/>
          </a:stretch>
        </p:blipFill>
        <p:spPr bwMode="auto">
          <a:xfrm>
            <a:off x="7162800" y="381000"/>
            <a:ext cx="1447800" cy="993775"/>
          </a:xfrm>
          <a:prstGeom prst="rect">
            <a:avLst/>
          </a:prstGeom>
          <a:noFill/>
          <a:ln w="9525">
            <a:noFill/>
            <a:miter lim="800000"/>
            <a:headEnd/>
            <a:tailEnd/>
          </a:ln>
        </p:spPr>
      </p:pic>
      <p:sp>
        <p:nvSpPr>
          <p:cNvPr id="4101" name="Rectangle 5"/>
          <p:cNvSpPr>
            <a:spLocks noGrp="1" noChangeArrowheads="1"/>
          </p:cNvSpPr>
          <p:nvPr>
            <p:ph type="ctrTitle"/>
          </p:nvPr>
        </p:nvSpPr>
        <p:spPr>
          <a:xfrm>
            <a:off x="1676400" y="2667000"/>
            <a:ext cx="6248400" cy="685800"/>
          </a:xfrm>
        </p:spPr>
        <p:txBody>
          <a:bodyPr/>
          <a:lstStyle>
            <a:lvl1pPr algn="ctr">
              <a:defRPr sz="3200"/>
            </a:lvl1pPr>
          </a:lstStyle>
          <a:p>
            <a:r>
              <a:rPr lang="en-US"/>
              <a:t>Click to edit Master title style</a:t>
            </a:r>
          </a:p>
        </p:txBody>
      </p:sp>
      <p:sp>
        <p:nvSpPr>
          <p:cNvPr id="4102" name="Rectangle 6"/>
          <p:cNvSpPr>
            <a:spLocks noGrp="1" noChangeArrowheads="1"/>
          </p:cNvSpPr>
          <p:nvPr>
            <p:ph type="subTitle" idx="1"/>
          </p:nvPr>
        </p:nvSpPr>
        <p:spPr>
          <a:xfrm>
            <a:off x="1295400" y="3505200"/>
            <a:ext cx="7010400" cy="1600200"/>
          </a:xfrm>
        </p:spPr>
        <p:txBody>
          <a:bodyPr/>
          <a:lstStyle>
            <a:lvl1pPr marL="0" indent="0" algn="ctr">
              <a:buFont typeface="Wingdings" pitchFamily="2" charset="2"/>
              <a:buNone/>
              <a:defRPr sz="2800"/>
            </a:lvl1pPr>
          </a:lstStyle>
          <a:p>
            <a:r>
              <a:rPr lang="en-US"/>
              <a:t>Click to edit Master subtitle style</a:t>
            </a:r>
          </a:p>
        </p:txBody>
      </p:sp>
      <p:sp>
        <p:nvSpPr>
          <p:cNvPr id="9" name="Rectangle 7"/>
          <p:cNvSpPr>
            <a:spLocks noGrp="1" noChangeArrowheads="1"/>
          </p:cNvSpPr>
          <p:nvPr>
            <p:ph type="dt" sz="half" idx="10"/>
          </p:nvPr>
        </p:nvSpPr>
        <p:spPr>
          <a:xfrm>
            <a:off x="685800" y="6248400"/>
            <a:ext cx="1905000" cy="457200"/>
          </a:xfrm>
        </p:spPr>
        <p:txBody>
          <a:bodyPr/>
          <a:lstStyle>
            <a:lvl1pPr>
              <a:defRPr smtClean="0"/>
            </a:lvl1pPr>
          </a:lstStyle>
          <a:p>
            <a:pPr>
              <a:defRPr/>
            </a:pPr>
            <a:endParaRPr lang="en-US"/>
          </a:p>
        </p:txBody>
      </p:sp>
      <p:sp>
        <p:nvSpPr>
          <p:cNvPr id="10" name="Rectangle 8"/>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en-US"/>
          </a:p>
        </p:txBody>
      </p:sp>
      <p:sp>
        <p:nvSpPr>
          <p:cNvPr id="11" name="Rectangle 9"/>
          <p:cNvSpPr>
            <a:spLocks noGrp="1" noChangeArrowheads="1"/>
          </p:cNvSpPr>
          <p:nvPr>
            <p:ph type="sldNum" sz="quarter" idx="12"/>
          </p:nvPr>
        </p:nvSpPr>
        <p:spPr>
          <a:xfrm>
            <a:off x="6553200" y="6248400"/>
            <a:ext cx="1905000" cy="457200"/>
          </a:xfrm>
        </p:spPr>
        <p:txBody>
          <a:bodyPr/>
          <a:lstStyle>
            <a:lvl1pPr>
              <a:defRPr smtClean="0"/>
            </a:lvl1pPr>
          </a:lstStyle>
          <a:p>
            <a:pPr>
              <a:defRPr/>
            </a:pPr>
            <a:fld id="{EECFC7DD-DA89-4240-A2BE-BF178BF55FC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04C8413-A588-4EBB-B1B9-1AABF9960F2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45250" y="228600"/>
            <a:ext cx="2122488"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 y="228600"/>
            <a:ext cx="62166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A00D6F6-098F-48CD-8B3B-1BB8D9BC9F3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6F0BC40-56C0-4056-9533-66194CCB8A39}"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760B453-79D1-4B13-A2DF-9AD1C2A9689F}"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3CD0F7-CD9C-4792-B031-0F8A70119F9C}"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827213"/>
            <a:ext cx="3810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7213"/>
            <a:ext cx="3810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32D4347-B840-4C14-A6B2-66769AB9E81F}"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9F79B78-F715-45A1-9315-CA1A3719DCAE}"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9D4030B-7C18-4614-9E68-8E054AAB6F1C}"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7704806-5BC1-4299-AAD5-C906EAA340CD}"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317C217-375D-4348-89F2-5BB4518B876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6D870A-533C-42AE-8CC9-192A8069F4B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F65AC50-DA34-4309-AE4B-B24F92DF9D6E}"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681049B-3552-44A3-91D0-F13EF0640FC9}"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19850" y="301625"/>
            <a:ext cx="2038350" cy="54117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301625"/>
            <a:ext cx="5965825" cy="54117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52393FB-C4A9-4D89-AFD8-23B8C3BDF5D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7E0B5B7-6319-431E-950D-179099F4046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7E2993F-3F7A-47F0-9506-15C3B802AF2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7CF1DF3-8785-44EE-9ED3-0233F2F764F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68CEC03-3824-4715-8390-6AF77CF5FEF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8C5E653-A013-4244-BFA7-1DA5115C2E7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7CD0696-6352-4A3F-9F2C-C5C232E632B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01BD0AD-6013-4D3A-A3A1-9A76FEDDBF1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 y="228600"/>
            <a:ext cx="8001000" cy="609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6" name="Rectangle 4"/>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Verdana" pitchFamily="34" charset="0"/>
              </a:defRPr>
            </a:lvl1pPr>
          </a:lstStyle>
          <a:p>
            <a:pPr>
              <a:defRPr/>
            </a:pPr>
            <a:endParaRPr lang="en-US"/>
          </a:p>
        </p:txBody>
      </p:sp>
      <p:sp>
        <p:nvSpPr>
          <p:cNvPr id="307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smtClean="0">
                <a:latin typeface="Verdana" pitchFamily="34" charset="0"/>
              </a:defRPr>
            </a:lvl1pPr>
          </a:lstStyle>
          <a:p>
            <a:pPr>
              <a:defRPr/>
            </a:pPr>
            <a:endParaRPr lang="en-US"/>
          </a:p>
        </p:txBody>
      </p:sp>
      <p:sp>
        <p:nvSpPr>
          <p:cNvPr id="3078" name="Rectangle 6"/>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Verdana" pitchFamily="34" charset="0"/>
              </a:defRPr>
            </a:lvl1pPr>
          </a:lstStyle>
          <a:p>
            <a:pPr>
              <a:defRPr/>
            </a:pPr>
            <a:fld id="{ECDA06DB-6E49-4FBC-8583-217AC9BC558B}" type="slidenum">
              <a:rPr lang="en-US"/>
              <a:pPr>
                <a:defRPr/>
              </a:pPr>
              <a:t>‹#›</a:t>
            </a:fld>
            <a:endParaRPr lang="en-US"/>
          </a:p>
        </p:txBody>
      </p:sp>
      <p:sp>
        <p:nvSpPr>
          <p:cNvPr id="3079" name="Rectangle 7"/>
          <p:cNvSpPr>
            <a:spLocks noChangeArrowheads="1"/>
          </p:cNvSpPr>
          <p:nvPr userDrawn="1"/>
        </p:nvSpPr>
        <p:spPr bwMode="auto">
          <a:xfrm>
            <a:off x="0" y="1066800"/>
            <a:ext cx="9144000" cy="152400"/>
          </a:xfrm>
          <a:prstGeom prst="rect">
            <a:avLst/>
          </a:prstGeom>
          <a:solidFill>
            <a:srgbClr val="FFCC00"/>
          </a:solidFill>
          <a:ln w="9525">
            <a:noFill/>
            <a:miter lim="800000"/>
            <a:headEnd/>
            <a:tailEnd/>
          </a:ln>
          <a:effectLst/>
        </p:spPr>
        <p:txBody>
          <a:bodyPr wrap="none" anchor="ctr"/>
          <a:lstStyle/>
          <a:p>
            <a:pPr>
              <a:defRPr/>
            </a:pPr>
            <a:endParaRPr lang="en-US"/>
          </a:p>
        </p:txBody>
      </p:sp>
      <p:sp>
        <p:nvSpPr>
          <p:cNvPr id="3080" name="Rectangle 8"/>
          <p:cNvSpPr>
            <a:spLocks noChangeArrowheads="1"/>
          </p:cNvSpPr>
          <p:nvPr userDrawn="1"/>
        </p:nvSpPr>
        <p:spPr bwMode="auto">
          <a:xfrm>
            <a:off x="0" y="1219200"/>
            <a:ext cx="152400" cy="5638800"/>
          </a:xfrm>
          <a:prstGeom prst="rect">
            <a:avLst/>
          </a:prstGeom>
          <a:solidFill>
            <a:srgbClr val="3366FF"/>
          </a:solidFill>
          <a:ln w="9525">
            <a:noFill/>
            <a:miter lim="800000"/>
            <a:headEnd/>
            <a:tailEnd/>
          </a:ln>
          <a:effectLst/>
        </p:spPr>
        <p:txBody>
          <a:bodyPr wrap="none" anchor="ctr"/>
          <a:lstStyle/>
          <a:p>
            <a:pPr algn="ctr" eaLnBrk="0" hangingPunct="0">
              <a:defRPr/>
            </a:pPr>
            <a:endParaRPr lang="en-US" sz="2800">
              <a:solidFill>
                <a:srgbClr val="002A6C"/>
              </a:solidFill>
              <a:latin typeface="Times" pitchFamily="18" charset="0"/>
            </a:endParaRPr>
          </a:p>
        </p:txBody>
      </p:sp>
    </p:spTree>
  </p:cSld>
  <p:clrMap bg1="lt1" tx1="dk1" bg2="lt2" tx2="dk2" accent1="accent1" accent2="accent2" accent3="accent3" accent4="accent4" accent5="accent5" accent6="accent6" hlink="hlink" folHlink="folHlink"/>
  <p:sldLayoutIdLst>
    <p:sldLayoutId id="2147483695"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rtl="0" eaLnBrk="0" fontAlgn="base" hangingPunct="0">
        <a:spcBef>
          <a:spcPct val="0"/>
        </a:spcBef>
        <a:spcAft>
          <a:spcPct val="0"/>
        </a:spcAft>
        <a:defRPr sz="3000" b="1">
          <a:solidFill>
            <a:schemeClr val="tx2"/>
          </a:solidFill>
          <a:latin typeface="+mj-lt"/>
          <a:ea typeface="+mj-ea"/>
          <a:cs typeface="+mj-cs"/>
        </a:defRPr>
      </a:lvl1pPr>
      <a:lvl2pPr algn="l" rtl="0" eaLnBrk="0" fontAlgn="base" hangingPunct="0">
        <a:spcBef>
          <a:spcPct val="0"/>
        </a:spcBef>
        <a:spcAft>
          <a:spcPct val="0"/>
        </a:spcAft>
        <a:defRPr sz="3000" b="1">
          <a:solidFill>
            <a:schemeClr val="tx2"/>
          </a:solidFill>
          <a:latin typeface="Arial" charset="0"/>
        </a:defRPr>
      </a:lvl2pPr>
      <a:lvl3pPr algn="l" rtl="0" eaLnBrk="0" fontAlgn="base" hangingPunct="0">
        <a:spcBef>
          <a:spcPct val="0"/>
        </a:spcBef>
        <a:spcAft>
          <a:spcPct val="0"/>
        </a:spcAft>
        <a:defRPr sz="3000" b="1">
          <a:solidFill>
            <a:schemeClr val="tx2"/>
          </a:solidFill>
          <a:latin typeface="Arial" charset="0"/>
        </a:defRPr>
      </a:lvl3pPr>
      <a:lvl4pPr algn="l" rtl="0" eaLnBrk="0" fontAlgn="base" hangingPunct="0">
        <a:spcBef>
          <a:spcPct val="0"/>
        </a:spcBef>
        <a:spcAft>
          <a:spcPct val="0"/>
        </a:spcAft>
        <a:defRPr sz="3000" b="1">
          <a:solidFill>
            <a:schemeClr val="tx2"/>
          </a:solidFill>
          <a:latin typeface="Arial" charset="0"/>
        </a:defRPr>
      </a:lvl4pPr>
      <a:lvl5pPr algn="l" rtl="0" eaLnBrk="0" fontAlgn="base" hangingPunct="0">
        <a:spcBef>
          <a:spcPct val="0"/>
        </a:spcBef>
        <a:spcAft>
          <a:spcPct val="0"/>
        </a:spcAft>
        <a:defRPr sz="3000" b="1">
          <a:solidFill>
            <a:schemeClr val="tx2"/>
          </a:solidFill>
          <a:latin typeface="Arial" charset="0"/>
        </a:defRPr>
      </a:lvl5pPr>
      <a:lvl6pPr marL="457200" algn="l" rtl="0" fontAlgn="base">
        <a:spcBef>
          <a:spcPct val="0"/>
        </a:spcBef>
        <a:spcAft>
          <a:spcPct val="0"/>
        </a:spcAft>
        <a:defRPr sz="3000" b="1">
          <a:solidFill>
            <a:schemeClr val="tx2"/>
          </a:solidFill>
          <a:latin typeface="Arial" charset="0"/>
        </a:defRPr>
      </a:lvl6pPr>
      <a:lvl7pPr marL="914400" algn="l" rtl="0" fontAlgn="base">
        <a:spcBef>
          <a:spcPct val="0"/>
        </a:spcBef>
        <a:spcAft>
          <a:spcPct val="0"/>
        </a:spcAft>
        <a:defRPr sz="3000" b="1">
          <a:solidFill>
            <a:schemeClr val="tx2"/>
          </a:solidFill>
          <a:latin typeface="Arial" charset="0"/>
        </a:defRPr>
      </a:lvl7pPr>
      <a:lvl8pPr marL="1371600" algn="l" rtl="0" fontAlgn="base">
        <a:spcBef>
          <a:spcPct val="0"/>
        </a:spcBef>
        <a:spcAft>
          <a:spcPct val="0"/>
        </a:spcAft>
        <a:defRPr sz="3000" b="1">
          <a:solidFill>
            <a:schemeClr val="tx2"/>
          </a:solidFill>
          <a:latin typeface="Arial" charset="0"/>
        </a:defRPr>
      </a:lvl8pPr>
      <a:lvl9pPr marL="1828800" algn="l" rtl="0" fontAlgn="base">
        <a:spcBef>
          <a:spcPct val="0"/>
        </a:spcBef>
        <a:spcAft>
          <a:spcPct val="0"/>
        </a:spcAft>
        <a:defRPr sz="3000" b="1">
          <a:solidFill>
            <a:schemeClr val="tx2"/>
          </a:solidFill>
          <a:latin typeface="Arial" charset="0"/>
        </a:defRPr>
      </a:lvl9pPr>
    </p:titleStyle>
    <p:bodyStyle>
      <a:lvl1pPr marL="469900" indent="-469900" algn="l" rtl="0" eaLnBrk="0" fontAlgn="base" hangingPunct="0">
        <a:spcBef>
          <a:spcPct val="20000"/>
        </a:spcBef>
        <a:spcAft>
          <a:spcPct val="0"/>
        </a:spcAft>
        <a:buClr>
          <a:srgbClr val="996633"/>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rgbClr val="996633"/>
        </a:buClr>
        <a:buFont typeface="Wingdings" pitchFamily="2" charset="2"/>
        <a:buChar char="n"/>
        <a:defRPr sz="2600">
          <a:solidFill>
            <a:schemeClr val="tx1"/>
          </a:solidFill>
          <a:latin typeface="+mn-lt"/>
        </a:defRPr>
      </a:lvl2pPr>
      <a:lvl3pPr marL="1304925" indent="-395288" algn="l" rtl="0" eaLnBrk="0" fontAlgn="base" hangingPunct="0">
        <a:spcBef>
          <a:spcPct val="20000"/>
        </a:spcBef>
        <a:spcAft>
          <a:spcPct val="0"/>
        </a:spcAft>
        <a:buClr>
          <a:srgbClr val="996633"/>
        </a:buClr>
        <a:buFont typeface="Wingdings" pitchFamily="2" charset="2"/>
        <a:buChar char="o"/>
        <a:defRPr sz="2300">
          <a:solidFill>
            <a:schemeClr val="tx1"/>
          </a:solidFill>
          <a:latin typeface="+mn-lt"/>
        </a:defRPr>
      </a:lvl3pPr>
      <a:lvl4pPr marL="1693863" indent="-387350" algn="l" rtl="0" eaLnBrk="0" fontAlgn="base" hangingPunct="0">
        <a:spcBef>
          <a:spcPct val="20000"/>
        </a:spcBef>
        <a:spcAft>
          <a:spcPct val="0"/>
        </a:spcAft>
        <a:buClr>
          <a:srgbClr val="996633"/>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rgbClr val="996633"/>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rgbClr val="996633"/>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rgbClr val="996633"/>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rgbClr val="996633"/>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rgbClr val="996633"/>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01625" y="301625"/>
            <a:ext cx="777240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827213"/>
            <a:ext cx="77724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200" smtClean="0"/>
            </a:lvl1pPr>
          </a:lstStyle>
          <a:p>
            <a:pPr>
              <a:defRPr/>
            </a:pPr>
            <a:endParaRPr lang="en-US"/>
          </a:p>
        </p:txBody>
      </p:sp>
      <p:sp>
        <p:nvSpPr>
          <p:cNvPr id="5126"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fld id="{5FE6A08C-6E1E-4DB1-B161-4C13B02D13AC}" type="slidenum">
              <a:rPr lang="en-US"/>
              <a:pPr>
                <a:defRPr/>
              </a:pPr>
              <a:t>‹#›</a:t>
            </a:fld>
            <a:endParaRPr lang="en-US"/>
          </a:p>
        </p:txBody>
      </p:sp>
      <p:sp>
        <p:nvSpPr>
          <p:cNvPr id="5127" name="Rectangle 7"/>
          <p:cNvSpPr>
            <a:spLocks noChangeArrowheads="1"/>
          </p:cNvSpPr>
          <p:nvPr/>
        </p:nvSpPr>
        <p:spPr bwMode="auto">
          <a:xfrm>
            <a:off x="0" y="1066800"/>
            <a:ext cx="9144000" cy="152400"/>
          </a:xfrm>
          <a:prstGeom prst="rect">
            <a:avLst/>
          </a:prstGeom>
          <a:solidFill>
            <a:srgbClr val="FFCC00"/>
          </a:solidFill>
          <a:ln w="9525">
            <a:noFill/>
            <a:miter lim="800000"/>
            <a:headEnd/>
            <a:tailEnd/>
          </a:ln>
          <a:effectLst/>
        </p:spPr>
        <p:txBody>
          <a:bodyPr wrap="none" anchor="ctr"/>
          <a:lstStyle/>
          <a:p>
            <a:pPr>
              <a:defRPr/>
            </a:pPr>
            <a:endParaRPr lang="en-US"/>
          </a:p>
        </p:txBody>
      </p:sp>
      <p:sp>
        <p:nvSpPr>
          <p:cNvPr id="5128" name="Rectangle 8"/>
          <p:cNvSpPr>
            <a:spLocks noChangeArrowheads="1"/>
          </p:cNvSpPr>
          <p:nvPr/>
        </p:nvSpPr>
        <p:spPr bwMode="auto">
          <a:xfrm>
            <a:off x="0" y="1219200"/>
            <a:ext cx="152400" cy="5638800"/>
          </a:xfrm>
          <a:prstGeom prst="rect">
            <a:avLst/>
          </a:prstGeom>
          <a:solidFill>
            <a:srgbClr val="3366FF"/>
          </a:solidFill>
          <a:ln w="9525">
            <a:noFill/>
            <a:miter lim="800000"/>
            <a:headEnd/>
            <a:tailEnd/>
          </a:ln>
          <a:effectLst/>
        </p:spPr>
        <p:txBody>
          <a:bodyPr wrap="none" anchor="ctr"/>
          <a:lstStyle/>
          <a:p>
            <a:pPr algn="ctr" eaLnBrk="0" hangingPunct="0">
              <a:defRPr/>
            </a:pPr>
            <a:endParaRPr lang="en-US" sz="2800">
              <a:solidFill>
                <a:srgbClr val="002A6C"/>
              </a:solidFill>
              <a:latin typeface="Times" pitchFamily="18" charset="0"/>
            </a:endParaRPr>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l" rtl="0" eaLnBrk="0" fontAlgn="base" hangingPunct="0">
        <a:spcBef>
          <a:spcPct val="0"/>
        </a:spcBef>
        <a:spcAft>
          <a:spcPct val="0"/>
        </a:spcAft>
        <a:defRPr sz="2400" b="1">
          <a:solidFill>
            <a:schemeClr val="tx2"/>
          </a:solidFill>
          <a:latin typeface="+mj-lt"/>
          <a:ea typeface="+mj-ea"/>
          <a:cs typeface="+mj-cs"/>
        </a:defRPr>
      </a:lvl1pPr>
      <a:lvl2pPr algn="l" rtl="0" eaLnBrk="0" fontAlgn="base" hangingPunct="0">
        <a:spcBef>
          <a:spcPct val="0"/>
        </a:spcBef>
        <a:spcAft>
          <a:spcPct val="0"/>
        </a:spcAft>
        <a:defRPr sz="2400" b="1">
          <a:solidFill>
            <a:schemeClr val="tx2"/>
          </a:solidFill>
          <a:latin typeface="Arial" charset="0"/>
        </a:defRPr>
      </a:lvl2pPr>
      <a:lvl3pPr algn="l" rtl="0" eaLnBrk="0" fontAlgn="base" hangingPunct="0">
        <a:spcBef>
          <a:spcPct val="0"/>
        </a:spcBef>
        <a:spcAft>
          <a:spcPct val="0"/>
        </a:spcAft>
        <a:defRPr sz="2400" b="1">
          <a:solidFill>
            <a:schemeClr val="tx2"/>
          </a:solidFill>
          <a:latin typeface="Arial" charset="0"/>
        </a:defRPr>
      </a:lvl3pPr>
      <a:lvl4pPr algn="l" rtl="0" eaLnBrk="0" fontAlgn="base" hangingPunct="0">
        <a:spcBef>
          <a:spcPct val="0"/>
        </a:spcBef>
        <a:spcAft>
          <a:spcPct val="0"/>
        </a:spcAft>
        <a:defRPr sz="2400" b="1">
          <a:solidFill>
            <a:schemeClr val="tx2"/>
          </a:solidFill>
          <a:latin typeface="Arial" charset="0"/>
        </a:defRPr>
      </a:lvl4pPr>
      <a:lvl5pPr algn="l" rtl="0" eaLnBrk="0" fontAlgn="base" hangingPunct="0">
        <a:spcBef>
          <a:spcPct val="0"/>
        </a:spcBef>
        <a:spcAft>
          <a:spcPct val="0"/>
        </a:spcAft>
        <a:defRPr sz="2400" b="1">
          <a:solidFill>
            <a:schemeClr val="tx2"/>
          </a:solidFill>
          <a:latin typeface="Arial" charset="0"/>
        </a:defRPr>
      </a:lvl5pPr>
      <a:lvl6pPr marL="457200" algn="l" rtl="0" fontAlgn="base">
        <a:spcBef>
          <a:spcPct val="0"/>
        </a:spcBef>
        <a:spcAft>
          <a:spcPct val="0"/>
        </a:spcAft>
        <a:defRPr sz="2400" b="1">
          <a:solidFill>
            <a:schemeClr val="tx2"/>
          </a:solidFill>
          <a:latin typeface="Arial" charset="0"/>
        </a:defRPr>
      </a:lvl6pPr>
      <a:lvl7pPr marL="914400" algn="l" rtl="0" fontAlgn="base">
        <a:spcBef>
          <a:spcPct val="0"/>
        </a:spcBef>
        <a:spcAft>
          <a:spcPct val="0"/>
        </a:spcAft>
        <a:defRPr sz="2400" b="1">
          <a:solidFill>
            <a:schemeClr val="tx2"/>
          </a:solidFill>
          <a:latin typeface="Arial" charset="0"/>
        </a:defRPr>
      </a:lvl7pPr>
      <a:lvl8pPr marL="1371600" algn="l" rtl="0" fontAlgn="base">
        <a:spcBef>
          <a:spcPct val="0"/>
        </a:spcBef>
        <a:spcAft>
          <a:spcPct val="0"/>
        </a:spcAft>
        <a:defRPr sz="2400" b="1">
          <a:solidFill>
            <a:schemeClr val="tx2"/>
          </a:solidFill>
          <a:latin typeface="Arial" charset="0"/>
        </a:defRPr>
      </a:lvl8pPr>
      <a:lvl9pPr marL="1828800" algn="l" rtl="0" fontAlgn="base">
        <a:spcBef>
          <a:spcPct val="0"/>
        </a:spcBef>
        <a:spcAft>
          <a:spcPct val="0"/>
        </a:spcAft>
        <a:defRPr sz="24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US" dirty="0" smtClean="0"/>
              <a:t>Session 5 </a:t>
            </a:r>
          </a:p>
        </p:txBody>
      </p:sp>
      <p:sp>
        <p:nvSpPr>
          <p:cNvPr id="4099" name="Rectangle 3"/>
          <p:cNvSpPr>
            <a:spLocks noGrp="1" noChangeArrowheads="1"/>
          </p:cNvSpPr>
          <p:nvPr>
            <p:ph type="subTitle" idx="1"/>
          </p:nvPr>
        </p:nvSpPr>
        <p:spPr/>
        <p:txBody>
          <a:bodyPr/>
          <a:lstStyle/>
          <a:p>
            <a:pPr eaLnBrk="1" hangingPunct="1"/>
            <a:r>
              <a:rPr lang="en-US" dirty="0" smtClean="0"/>
              <a:t>Distributing Emergency Food </a:t>
            </a:r>
          </a:p>
          <a:p>
            <a:pPr eaLnBrk="1" hangingPunct="1"/>
            <a:r>
              <a:rPr lang="en-US" dirty="0" smtClean="0"/>
              <a:t>During a Pandemic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8534400" cy="609600"/>
          </a:xfrm>
        </p:spPr>
        <p:txBody>
          <a:bodyPr/>
          <a:lstStyle/>
          <a:p>
            <a:r>
              <a:rPr lang="en-US" dirty="0" smtClean="0"/>
              <a:t>What type of food items should be acquired ?</a:t>
            </a:r>
            <a:endParaRPr lang="en-US" dirty="0"/>
          </a:p>
        </p:txBody>
      </p:sp>
      <p:sp>
        <p:nvSpPr>
          <p:cNvPr id="3" name="Content Placeholder 2"/>
          <p:cNvSpPr>
            <a:spLocks noGrp="1"/>
          </p:cNvSpPr>
          <p:nvPr>
            <p:ph idx="1"/>
          </p:nvPr>
        </p:nvSpPr>
        <p:spPr/>
        <p:txBody>
          <a:bodyPr/>
          <a:lstStyle/>
          <a:p>
            <a:r>
              <a:rPr lang="en-US" sz="3200" dirty="0" smtClean="0"/>
              <a:t>Non-perishables</a:t>
            </a:r>
          </a:p>
          <a:p>
            <a:pPr lvl="1"/>
            <a:r>
              <a:rPr lang="en-US" sz="2400" b="1" dirty="0" smtClean="0"/>
              <a:t>Grains, fats, protein, shelf stable milk, fruits and vegetables, sugar, iodized salt</a:t>
            </a:r>
          </a:p>
          <a:p>
            <a:pPr lvl="1">
              <a:buFontTx/>
              <a:buNone/>
            </a:pPr>
            <a:r>
              <a:rPr lang="en-US" sz="2400" b="1" dirty="0" smtClean="0"/>
              <a:t>During a pandemic, you may be purchasing or gathering donations of fresh fruits and vegetables.</a:t>
            </a:r>
          </a:p>
          <a:p>
            <a:pPr lvl="1">
              <a:buFontTx/>
              <a:buNone/>
            </a:pPr>
            <a:r>
              <a:rPr lang="en-US" sz="2400" b="1" dirty="0" smtClean="0">
                <a:solidFill>
                  <a:srgbClr val="C00000"/>
                </a:solidFill>
              </a:rPr>
              <a:t>Prevent Waste !  </a:t>
            </a:r>
            <a:r>
              <a:rPr lang="en-US" sz="2400" b="1" dirty="0" smtClean="0"/>
              <a:t>Handle these items carefully and distribute them within a few days.  </a:t>
            </a:r>
          </a:p>
          <a:p>
            <a:pP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much food will we need to acquire? </a:t>
            </a:r>
            <a:endParaRPr lang="en-US" dirty="0"/>
          </a:p>
        </p:txBody>
      </p:sp>
      <p:sp>
        <p:nvSpPr>
          <p:cNvPr id="3" name="Content Placeholder 2"/>
          <p:cNvSpPr>
            <a:spLocks noGrp="1"/>
          </p:cNvSpPr>
          <p:nvPr>
            <p:ph idx="1"/>
          </p:nvPr>
        </p:nvSpPr>
        <p:spPr/>
        <p:txBody>
          <a:bodyPr/>
          <a:lstStyle/>
          <a:p>
            <a:pPr>
              <a:buNone/>
            </a:pPr>
            <a:r>
              <a:rPr lang="en-US" dirty="0" smtClean="0"/>
              <a:t>Determined by: </a:t>
            </a:r>
          </a:p>
          <a:p>
            <a:pPr lvl="1"/>
            <a:r>
              <a:rPr lang="en-US" sz="3200" dirty="0" smtClean="0"/>
              <a:t>Population size</a:t>
            </a:r>
          </a:p>
          <a:p>
            <a:pPr lvl="1"/>
            <a:r>
              <a:rPr lang="en-US" sz="3200" dirty="0" smtClean="0"/>
              <a:t>Daily number of calories needed – 2100 average </a:t>
            </a:r>
          </a:p>
          <a:p>
            <a:pPr lvl="1"/>
            <a:r>
              <a:rPr lang="en-US" sz="3200" dirty="0" smtClean="0"/>
              <a:t>Existing level of food security and vulnerability</a:t>
            </a:r>
          </a:p>
          <a:p>
            <a:pPr lvl="1"/>
            <a:r>
              <a:rPr lang="en-US" sz="3200" dirty="0" smtClean="0"/>
              <a:t>Amount of food already present </a:t>
            </a:r>
          </a:p>
          <a:p>
            <a:pPr>
              <a:buNone/>
            </a:pPr>
            <a:endParaRPr lang="en-US" sz="3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Nutritional quality of stockpiled food</a:t>
            </a:r>
            <a:endParaRPr lang="en-US" dirty="0"/>
          </a:p>
        </p:txBody>
      </p:sp>
      <p:sp>
        <p:nvSpPr>
          <p:cNvPr id="3" name="Content Placeholder 2"/>
          <p:cNvSpPr>
            <a:spLocks noGrp="1"/>
          </p:cNvSpPr>
          <p:nvPr>
            <p:ph idx="1"/>
          </p:nvPr>
        </p:nvSpPr>
        <p:spPr>
          <a:xfrm>
            <a:off x="566738" y="1447800"/>
            <a:ext cx="8001000" cy="4572000"/>
          </a:xfrm>
        </p:spPr>
        <p:txBody>
          <a:bodyPr/>
          <a:lstStyle/>
          <a:p>
            <a:pPr lvl="0"/>
            <a:r>
              <a:rPr lang="en-US" sz="2800" i="1" kern="1200" dirty="0" smtClean="0">
                <a:latin typeface="Arial" charset="0"/>
              </a:rPr>
              <a:t>Protein: </a:t>
            </a:r>
            <a:r>
              <a:rPr lang="en-US" sz="2800" kern="1200" dirty="0" smtClean="0">
                <a:latin typeface="Arial" charset="0"/>
              </a:rPr>
              <a:t>10 to 12 percent of the energy in the diet should be in the form of protein (i.e., 52g to 63g of protein per day). </a:t>
            </a:r>
          </a:p>
          <a:p>
            <a:pPr lvl="0"/>
            <a:r>
              <a:rPr lang="en-US" sz="2800" i="1" kern="1200" dirty="0" smtClean="0">
                <a:latin typeface="Arial" charset="0"/>
              </a:rPr>
              <a:t>Fat/oil: </a:t>
            </a:r>
            <a:r>
              <a:rPr lang="en-US" sz="2800" kern="1200" dirty="0" smtClean="0">
                <a:latin typeface="Arial" charset="0"/>
              </a:rPr>
              <a:t>At least 17 percent of the energy in the diet should be in the form of fat (i.e., 40g of fat per day). </a:t>
            </a:r>
          </a:p>
          <a:p>
            <a:pPr lvl="0"/>
            <a:r>
              <a:rPr lang="en-US" sz="2800" i="1" kern="1200" dirty="0" smtClean="0">
                <a:latin typeface="Arial" charset="0"/>
              </a:rPr>
              <a:t>Micronutrients: </a:t>
            </a:r>
            <a:r>
              <a:rPr lang="en-US" sz="2800" kern="1200" dirty="0" smtClean="0">
                <a:latin typeface="Arial" charset="0"/>
              </a:rPr>
              <a:t>Essential micronutrients should also be included, particularly vitamin A (found in vitamin A fortified oil, fortified flour, or fortified sugar) and iodine (found in iodized salt).</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763000" cy="838200"/>
          </a:xfrm>
        </p:spPr>
        <p:txBody>
          <a:bodyPr/>
          <a:lstStyle/>
          <a:p>
            <a:r>
              <a:rPr lang="en-US" dirty="0" smtClean="0"/>
              <a:t>Where can we obtain food for emergency distribution? </a:t>
            </a:r>
            <a:endParaRPr lang="en-US" dirty="0"/>
          </a:p>
        </p:txBody>
      </p:sp>
      <p:sp>
        <p:nvSpPr>
          <p:cNvPr id="3" name="Content Placeholder 2"/>
          <p:cNvSpPr>
            <a:spLocks noGrp="1"/>
          </p:cNvSpPr>
          <p:nvPr>
            <p:ph idx="1"/>
          </p:nvPr>
        </p:nvSpPr>
        <p:spPr>
          <a:xfrm>
            <a:off x="566738" y="1371600"/>
            <a:ext cx="8001000" cy="4648200"/>
          </a:xfrm>
        </p:spPr>
        <p:txBody>
          <a:bodyPr/>
          <a:lstStyle/>
          <a:p>
            <a:r>
              <a:rPr lang="en-US" dirty="0" smtClean="0"/>
              <a:t>Donations or by direct purchase </a:t>
            </a:r>
          </a:p>
          <a:p>
            <a:pPr lvl="1"/>
            <a:r>
              <a:rPr lang="en-US" sz="2400" dirty="0" smtClean="0"/>
              <a:t>local food producers </a:t>
            </a:r>
          </a:p>
          <a:p>
            <a:pPr lvl="1"/>
            <a:r>
              <a:rPr lang="en-US" sz="2400" dirty="0" smtClean="0"/>
              <a:t>packers</a:t>
            </a:r>
          </a:p>
          <a:p>
            <a:pPr lvl="1"/>
            <a:r>
              <a:rPr lang="en-US" sz="2400" dirty="0" smtClean="0"/>
              <a:t>distributors</a:t>
            </a:r>
          </a:p>
          <a:p>
            <a:pPr lvl="1"/>
            <a:r>
              <a:rPr lang="en-US" sz="2400" dirty="0" smtClean="0"/>
              <a:t>wholesalers </a:t>
            </a:r>
          </a:p>
          <a:p>
            <a:pPr lvl="1"/>
            <a:r>
              <a:rPr lang="en-US" sz="2400" dirty="0" smtClean="0"/>
              <a:t>retail markets</a:t>
            </a:r>
          </a:p>
          <a:p>
            <a:pPr>
              <a:buFontTx/>
              <a:buNone/>
            </a:pPr>
            <a:r>
              <a:rPr lang="en-US" sz="2800" dirty="0" smtClean="0"/>
              <a:t>Why would these groups donate food? </a:t>
            </a:r>
          </a:p>
          <a:p>
            <a:r>
              <a:rPr lang="en-US" dirty="0" smtClean="0"/>
              <a:t>Overproduction, inventory control, packaging errors, or changes in product formulas. </a:t>
            </a:r>
          </a:p>
          <a:p>
            <a:pPr>
              <a:buNone/>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001000" cy="609600"/>
          </a:xfrm>
        </p:spPr>
        <p:txBody>
          <a:bodyPr/>
          <a:lstStyle/>
          <a:p>
            <a:r>
              <a:rPr lang="en-US" sz="2800" dirty="0" smtClean="0">
                <a:solidFill>
                  <a:srgbClr val="C00000"/>
                </a:solidFill>
              </a:rPr>
              <a:t>The pandemic virus has arrived full force, and there is no surplus food in the community !!!</a:t>
            </a:r>
            <a:endParaRPr lang="en-US" sz="2800" dirty="0"/>
          </a:p>
        </p:txBody>
      </p:sp>
      <p:sp>
        <p:nvSpPr>
          <p:cNvPr id="3" name="Content Placeholder 2"/>
          <p:cNvSpPr>
            <a:spLocks noGrp="1"/>
          </p:cNvSpPr>
          <p:nvPr>
            <p:ph idx="1"/>
          </p:nvPr>
        </p:nvSpPr>
        <p:spPr>
          <a:xfrm>
            <a:off x="381000" y="1828800"/>
            <a:ext cx="8382000" cy="4648200"/>
          </a:xfrm>
        </p:spPr>
        <p:txBody>
          <a:bodyPr/>
          <a:lstStyle/>
          <a:p>
            <a:r>
              <a:rPr lang="en-US" dirty="0" smtClean="0"/>
              <a:t>Immediately contact the department level government and any humanitarian aid or development agency working in the region about possible emergency food distribution.  </a:t>
            </a:r>
          </a:p>
          <a:p>
            <a:r>
              <a:rPr lang="en-US" dirty="0" smtClean="0"/>
              <a:t>Spread critical food security messages through risk/crises communication channels</a:t>
            </a:r>
          </a:p>
          <a:p>
            <a:r>
              <a:rPr lang="en-US" dirty="0" smtClean="0"/>
              <a:t>Initiate agreements w/ merchants and food producers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Storing Emergency Food Stocks</a:t>
            </a:r>
            <a:endParaRPr lang="en-US" dirty="0"/>
          </a:p>
        </p:txBody>
      </p:sp>
      <p:sp>
        <p:nvSpPr>
          <p:cNvPr id="3" name="Content Placeholder 2"/>
          <p:cNvSpPr>
            <a:spLocks noGrp="1"/>
          </p:cNvSpPr>
          <p:nvPr>
            <p:ph idx="1"/>
          </p:nvPr>
        </p:nvSpPr>
        <p:spPr>
          <a:xfrm>
            <a:off x="566738" y="1524000"/>
            <a:ext cx="8001000" cy="4495800"/>
          </a:xfrm>
        </p:spPr>
        <p:txBody>
          <a:bodyPr/>
          <a:lstStyle/>
          <a:p>
            <a:r>
              <a:rPr lang="en-US" dirty="0" smtClean="0"/>
              <a:t>Warehouses to receive, store and  pre-package donated and purchased  food stocks</a:t>
            </a:r>
          </a:p>
          <a:p>
            <a:r>
              <a:rPr lang="en-US" dirty="0" smtClean="0"/>
              <a:t>Temporary distribution centers </a:t>
            </a:r>
          </a:p>
          <a:p>
            <a:pPr lvl="2"/>
            <a:r>
              <a:rPr lang="en-US" sz="2800" dirty="0" smtClean="0"/>
              <a:t>Schools</a:t>
            </a:r>
          </a:p>
          <a:p>
            <a:pPr lvl="2"/>
            <a:r>
              <a:rPr lang="en-US" sz="2800" dirty="0" smtClean="0"/>
              <a:t>Churches</a:t>
            </a:r>
          </a:p>
          <a:p>
            <a:pPr lvl="2"/>
            <a:r>
              <a:rPr lang="en-US" sz="2800" dirty="0" smtClean="0"/>
              <a:t>Community centers</a:t>
            </a:r>
          </a:p>
          <a:p>
            <a:pPr lvl="2"/>
            <a:r>
              <a:rPr lang="en-US" sz="2800" dirty="0" smtClean="0"/>
              <a:t>Enclosed markets </a:t>
            </a:r>
          </a:p>
          <a:p>
            <a:pPr>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Considerations for food storage areas</a:t>
            </a:r>
            <a:endParaRPr lang="en-US" dirty="0"/>
          </a:p>
        </p:txBody>
      </p:sp>
      <p:sp>
        <p:nvSpPr>
          <p:cNvPr id="3" name="Content Placeholder 2"/>
          <p:cNvSpPr>
            <a:spLocks noGrp="1"/>
          </p:cNvSpPr>
          <p:nvPr>
            <p:ph idx="1"/>
          </p:nvPr>
        </p:nvSpPr>
        <p:spPr/>
        <p:txBody>
          <a:bodyPr/>
          <a:lstStyle/>
          <a:p>
            <a:r>
              <a:rPr lang="en-US" sz="3200" dirty="0" smtClean="0"/>
              <a:t>Location should allow for relatively easy distribution</a:t>
            </a:r>
          </a:p>
          <a:p>
            <a:r>
              <a:rPr lang="en-US" sz="3200" dirty="0" smtClean="0"/>
              <a:t>No hazardous substances</a:t>
            </a:r>
          </a:p>
          <a:p>
            <a:r>
              <a:rPr lang="en-US" sz="3200" dirty="0" smtClean="0"/>
              <a:t>Cool, dry, and well-ventilated </a:t>
            </a:r>
          </a:p>
          <a:p>
            <a:r>
              <a:rPr lang="en-US" sz="3200" dirty="0" smtClean="0"/>
              <a:t>Don’t store food on the ground </a:t>
            </a:r>
          </a:p>
          <a:p>
            <a:r>
              <a:rPr lang="en-US" sz="3200" dirty="0" smtClean="0"/>
              <a:t>First in, First out 	</a:t>
            </a:r>
            <a:r>
              <a:rPr lang="en-US" sz="3200" b="1" dirty="0" smtClean="0"/>
              <a:t>FIFO </a:t>
            </a:r>
          </a:p>
          <a:p>
            <a:pPr>
              <a:buFontTx/>
              <a:buNone/>
            </a:pPr>
            <a:r>
              <a:rPr lang="en-US" b="1" dirty="0" smtClean="0"/>
              <a:t>Provide security for all food storage spaces and transportation systems</a:t>
            </a:r>
            <a:endParaRPr lang="en-US"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Determining who gets food first</a:t>
            </a:r>
            <a:endParaRPr lang="en-US" dirty="0"/>
          </a:p>
        </p:txBody>
      </p:sp>
      <p:sp>
        <p:nvSpPr>
          <p:cNvPr id="3" name="Content Placeholder 2"/>
          <p:cNvSpPr>
            <a:spLocks noGrp="1"/>
          </p:cNvSpPr>
          <p:nvPr>
            <p:ph idx="1"/>
          </p:nvPr>
        </p:nvSpPr>
        <p:spPr/>
        <p:txBody>
          <a:bodyPr/>
          <a:lstStyle/>
          <a:p>
            <a:pPr>
              <a:buFontTx/>
              <a:buNone/>
              <a:defRPr/>
            </a:pPr>
            <a:r>
              <a:rPr lang="en-US" sz="3200" b="1" dirty="0" smtClean="0"/>
              <a:t>When food is in short supply…</a:t>
            </a:r>
          </a:p>
          <a:p>
            <a:pPr>
              <a:buFontTx/>
              <a:buNone/>
              <a:defRPr/>
            </a:pPr>
            <a:r>
              <a:rPr lang="en-US" sz="3200" b="1" dirty="0" smtClean="0">
                <a:solidFill>
                  <a:srgbClr val="C00000"/>
                </a:solidFill>
              </a:rPr>
              <a:t>Prioritize !! </a:t>
            </a:r>
          </a:p>
          <a:p>
            <a:pPr>
              <a:defRPr/>
            </a:pPr>
            <a:r>
              <a:rPr lang="en-US" sz="3200" i="1" dirty="0" smtClean="0"/>
              <a:t>Classifying Food Security Risk Locations</a:t>
            </a:r>
            <a:r>
              <a:rPr lang="en-US" sz="3200" dirty="0" smtClean="0"/>
              <a:t> -  </a:t>
            </a:r>
            <a:r>
              <a:rPr lang="en-US" sz="3200" b="1" dirty="0" smtClean="0"/>
              <a:t>where </a:t>
            </a:r>
          </a:p>
          <a:p>
            <a:pPr>
              <a:defRPr/>
            </a:pPr>
            <a:r>
              <a:rPr lang="en-US" sz="3200" i="1" dirty="0" smtClean="0"/>
              <a:t>Identifying People Most at Risk of Food Insecurity</a:t>
            </a:r>
            <a:r>
              <a:rPr lang="en-US" sz="3200" dirty="0" smtClean="0"/>
              <a:t>-</a:t>
            </a:r>
            <a:r>
              <a:rPr lang="en-US" sz="3200" b="1" dirty="0" smtClean="0"/>
              <a:t> who </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001000" cy="609600"/>
          </a:xfrm>
        </p:spPr>
        <p:txBody>
          <a:bodyPr/>
          <a:lstStyle/>
          <a:p>
            <a:r>
              <a:rPr lang="en-US" dirty="0" smtClean="0"/>
              <a:t>Determining when it is time to distribute food rations</a:t>
            </a:r>
            <a:endParaRPr lang="en-US" dirty="0"/>
          </a:p>
        </p:txBody>
      </p:sp>
      <p:sp>
        <p:nvSpPr>
          <p:cNvPr id="3" name="Content Placeholder 2"/>
          <p:cNvSpPr>
            <a:spLocks noGrp="1"/>
          </p:cNvSpPr>
          <p:nvPr>
            <p:ph idx="1"/>
          </p:nvPr>
        </p:nvSpPr>
        <p:spPr/>
        <p:txBody>
          <a:bodyPr/>
          <a:lstStyle/>
          <a:p>
            <a:r>
              <a:rPr lang="en-US" dirty="0" smtClean="0"/>
              <a:t>If food rations are distributed too early, the community may run out of food before the pandemic wave is over. </a:t>
            </a:r>
          </a:p>
          <a:p>
            <a:r>
              <a:rPr lang="en-US" sz="3200" kern="1200" dirty="0" smtClean="0">
                <a:latin typeface="Arial" charset="0"/>
              </a:rPr>
              <a:t>If food rations are distributed too late, people may die from starvation, or they may migrate to other areas in search of food.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001000" cy="609600"/>
          </a:xfrm>
        </p:spPr>
        <p:txBody>
          <a:bodyPr/>
          <a:lstStyle/>
          <a:p>
            <a:r>
              <a:rPr lang="en-US" dirty="0" smtClean="0"/>
              <a:t>Determining when it is time to distribute food rations</a:t>
            </a:r>
            <a:endParaRPr lang="en-US" dirty="0"/>
          </a:p>
        </p:txBody>
      </p:sp>
      <p:sp>
        <p:nvSpPr>
          <p:cNvPr id="3" name="Content Placeholder 2"/>
          <p:cNvSpPr>
            <a:spLocks noGrp="1"/>
          </p:cNvSpPr>
          <p:nvPr>
            <p:ph idx="1"/>
          </p:nvPr>
        </p:nvSpPr>
        <p:spPr>
          <a:xfrm>
            <a:off x="566738" y="1447800"/>
            <a:ext cx="8001000" cy="4572000"/>
          </a:xfrm>
        </p:spPr>
        <p:txBody>
          <a:bodyPr/>
          <a:lstStyle/>
          <a:p>
            <a:pPr>
              <a:buFontTx/>
              <a:buNone/>
            </a:pPr>
            <a:r>
              <a:rPr lang="en-US" dirty="0" smtClean="0"/>
              <a:t>Remain constantly alert to key indicators </a:t>
            </a:r>
          </a:p>
          <a:p>
            <a:r>
              <a:rPr lang="en-US" b="1" dirty="0" smtClean="0"/>
              <a:t>Indicator # 1 -  </a:t>
            </a:r>
            <a:r>
              <a:rPr lang="en-US" i="1" dirty="0" smtClean="0"/>
              <a:t>Less food is available in local markets or from local production</a:t>
            </a:r>
          </a:p>
          <a:p>
            <a:r>
              <a:rPr lang="en-US" b="1" dirty="0" smtClean="0"/>
              <a:t>Indicator #2 </a:t>
            </a:r>
            <a:r>
              <a:rPr lang="en-US" i="1" dirty="0" smtClean="0"/>
              <a:t>Economic systems are disrupted</a:t>
            </a:r>
          </a:p>
          <a:p>
            <a:r>
              <a:rPr lang="en-US" b="1" dirty="0" smtClean="0"/>
              <a:t>Indicator #3 </a:t>
            </a:r>
            <a:r>
              <a:rPr lang="en-US" i="1" dirty="0" smtClean="0"/>
              <a:t>Each week more people are sick or dying from the influenza. </a:t>
            </a:r>
          </a:p>
          <a:p>
            <a:pPr>
              <a:buFontTx/>
              <a:buNone/>
            </a:pPr>
            <a:r>
              <a:rPr lang="en-US" b="1" dirty="0" smtClean="0"/>
              <a:t>These may happen in any order and may happen all at the same time. </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Objectives</a:t>
            </a:r>
            <a:endParaRPr lang="en-US" dirty="0"/>
          </a:p>
        </p:txBody>
      </p:sp>
      <p:sp>
        <p:nvSpPr>
          <p:cNvPr id="3" name="Content Placeholder 2"/>
          <p:cNvSpPr>
            <a:spLocks noGrp="1"/>
          </p:cNvSpPr>
          <p:nvPr>
            <p:ph idx="1"/>
          </p:nvPr>
        </p:nvSpPr>
        <p:spPr>
          <a:xfrm>
            <a:off x="566738" y="1295400"/>
            <a:ext cx="8001000" cy="4724400"/>
          </a:xfrm>
        </p:spPr>
        <p:txBody>
          <a:bodyPr/>
          <a:lstStyle/>
          <a:p>
            <a:r>
              <a:rPr lang="en-US" dirty="0" smtClean="0"/>
              <a:t>To review the seven steps that an emergency food team will need to consider</a:t>
            </a:r>
          </a:p>
          <a:p>
            <a:pPr lvl="1"/>
            <a:r>
              <a:rPr lang="en-US" dirty="0" smtClean="0"/>
              <a:t>Assess the potential need for emergency food distribution</a:t>
            </a:r>
          </a:p>
          <a:p>
            <a:pPr lvl="1"/>
            <a:r>
              <a:rPr lang="en-US" dirty="0" smtClean="0"/>
              <a:t>Accumulate nutritious food stocks </a:t>
            </a:r>
          </a:p>
          <a:p>
            <a:pPr lvl="1"/>
            <a:r>
              <a:rPr lang="en-US" dirty="0" smtClean="0"/>
              <a:t>Properly store food stock prior to distribution </a:t>
            </a:r>
          </a:p>
          <a:p>
            <a:pPr lvl="1"/>
            <a:r>
              <a:rPr lang="en-US" dirty="0" smtClean="0"/>
              <a:t>Prioritize recipients </a:t>
            </a:r>
          </a:p>
          <a:p>
            <a:pPr lvl="1"/>
            <a:r>
              <a:rPr lang="en-US" dirty="0" smtClean="0"/>
              <a:t>Determine when it is time to distribute food</a:t>
            </a:r>
          </a:p>
          <a:p>
            <a:pPr lvl="1"/>
            <a:r>
              <a:rPr lang="en-US" dirty="0" smtClean="0"/>
              <a:t>Safely distribute </a:t>
            </a:r>
          </a:p>
          <a:p>
            <a:pPr lvl="1"/>
            <a:r>
              <a:rPr lang="en-US" dirty="0" smtClean="0"/>
              <a:t>Maintain transparency</a:t>
            </a:r>
          </a:p>
          <a:p>
            <a:pPr>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Distributing emergency food rations</a:t>
            </a:r>
            <a:endParaRPr lang="en-US" dirty="0"/>
          </a:p>
        </p:txBody>
      </p:sp>
      <p:sp>
        <p:nvSpPr>
          <p:cNvPr id="3" name="Content Placeholder 2"/>
          <p:cNvSpPr>
            <a:spLocks noGrp="1"/>
          </p:cNvSpPr>
          <p:nvPr>
            <p:ph idx="1"/>
          </p:nvPr>
        </p:nvSpPr>
        <p:spPr>
          <a:xfrm>
            <a:off x="566738" y="1295400"/>
            <a:ext cx="8001000" cy="4724400"/>
          </a:xfrm>
        </p:spPr>
        <p:txBody>
          <a:bodyPr/>
          <a:lstStyle/>
          <a:p>
            <a:pPr>
              <a:buFontTx/>
              <a:buNone/>
              <a:defRPr/>
            </a:pPr>
            <a:r>
              <a:rPr lang="en-US" sz="2800" b="1" dirty="0" smtClean="0"/>
              <a:t>How much food should be given to each household? </a:t>
            </a:r>
          </a:p>
          <a:p>
            <a:pPr>
              <a:defRPr/>
            </a:pPr>
            <a:r>
              <a:rPr lang="en-US" dirty="0" smtClean="0"/>
              <a:t>Calculate an average food ration for one person based on 2,100 calories per person per day. </a:t>
            </a:r>
          </a:p>
          <a:p>
            <a:pPr>
              <a:defRPr/>
            </a:pPr>
            <a:r>
              <a:rPr lang="en-US" dirty="0" smtClean="0"/>
              <a:t>Multiply the # of people in the HH by the average daily ration. </a:t>
            </a:r>
          </a:p>
          <a:p>
            <a:pPr>
              <a:defRPr/>
            </a:pPr>
            <a:r>
              <a:rPr lang="en-US" dirty="0" smtClean="0"/>
              <a:t>Pre-package food to last each HH for one week. </a:t>
            </a:r>
          </a:p>
          <a:p>
            <a:pPr>
              <a:defRPr/>
            </a:pPr>
            <a:r>
              <a:rPr lang="en-US" dirty="0" smtClean="0"/>
              <a:t>Some HH will only need partial rations</a:t>
            </a:r>
          </a:p>
          <a:p>
            <a:pPr>
              <a:buNone/>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143000" y="1600200"/>
          <a:ext cx="7010400" cy="3749040"/>
        </p:xfrm>
        <a:graphic>
          <a:graphicData uri="http://schemas.openxmlformats.org/drawingml/2006/table">
            <a:tbl>
              <a:tblPr firstRow="1" bandRow="1">
                <a:tableStyleId>{5C22544A-7EE6-4342-B048-85BDC9FD1C3A}</a:tableStyleId>
              </a:tblPr>
              <a:tblGrid>
                <a:gridCol w="3048000"/>
                <a:gridCol w="3962400"/>
              </a:tblGrid>
              <a:tr h="511804">
                <a:tc gridSpan="2">
                  <a:txBody>
                    <a:bodyPr/>
                    <a:lstStyle/>
                    <a:p>
                      <a:pPr algn="ctr"/>
                      <a:r>
                        <a:rPr lang="en-US" sz="2400" dirty="0" smtClean="0"/>
                        <a:t>Sample Daily Ration </a:t>
                      </a:r>
                      <a:endParaRPr lang="en-US" sz="2400" dirty="0">
                        <a:solidFill>
                          <a:schemeClr val="accent6"/>
                        </a:solidFill>
                      </a:endParaRPr>
                    </a:p>
                  </a:txBody>
                  <a:tcPr/>
                </a:tc>
                <a:tc hMerge="1">
                  <a:txBody>
                    <a:bodyPr/>
                    <a:lstStyle/>
                    <a:p>
                      <a:endParaRPr lang="en-US" dirty="0"/>
                    </a:p>
                  </a:txBody>
                  <a:tcPr/>
                </a:tc>
              </a:tr>
              <a:tr h="510661">
                <a:tc>
                  <a:txBody>
                    <a:bodyPr/>
                    <a:lstStyle/>
                    <a:p>
                      <a:pPr algn="ctr"/>
                      <a:r>
                        <a:rPr lang="en-US" sz="2400" dirty="0" smtClean="0"/>
                        <a:t>Ingredients </a:t>
                      </a:r>
                      <a:endParaRPr lang="en-US" sz="2400" dirty="0"/>
                    </a:p>
                  </a:txBody>
                  <a:tcPr/>
                </a:tc>
                <a:tc>
                  <a:txBody>
                    <a:bodyPr/>
                    <a:lstStyle/>
                    <a:p>
                      <a:pPr algn="ctr"/>
                      <a:r>
                        <a:rPr lang="en-US" sz="2400" dirty="0" smtClean="0"/>
                        <a:t>Nutritional Value </a:t>
                      </a:r>
                      <a:endParaRPr lang="en-US" sz="2400" dirty="0"/>
                    </a:p>
                  </a:txBody>
                  <a:tcPr/>
                </a:tc>
              </a:tr>
              <a:tr h="2726575">
                <a:tc>
                  <a:txBody>
                    <a:bodyPr/>
                    <a:lstStyle/>
                    <a:p>
                      <a:r>
                        <a:rPr lang="en-US" sz="2000" kern="1200" dirty="0" smtClean="0"/>
                        <a:t>400g of cereal/grain</a:t>
                      </a:r>
                      <a:br>
                        <a:rPr lang="en-US" sz="2000" kern="1200" dirty="0" smtClean="0"/>
                      </a:br>
                      <a:r>
                        <a:rPr lang="en-US" sz="2000" kern="1200" dirty="0" smtClean="0"/>
                        <a:t>60g of pulses</a:t>
                      </a:r>
                      <a:br>
                        <a:rPr lang="en-US" sz="2000" kern="1200" dirty="0" smtClean="0"/>
                      </a:br>
                      <a:r>
                        <a:rPr lang="en-US" sz="2000" kern="1200" dirty="0" smtClean="0"/>
                        <a:t>25 g of oil (</a:t>
                      </a:r>
                      <a:r>
                        <a:rPr lang="en-US" sz="2000" kern="1200" dirty="0" err="1" smtClean="0"/>
                        <a:t>Vit</a:t>
                      </a:r>
                      <a:r>
                        <a:rPr lang="en-US" sz="2000" kern="1200" dirty="0" smtClean="0"/>
                        <a:t>. A fortified)</a:t>
                      </a:r>
                      <a:br>
                        <a:rPr lang="en-US" sz="2000" kern="1200" dirty="0" smtClean="0"/>
                      </a:br>
                      <a:r>
                        <a:rPr lang="en-US" sz="2000" kern="1200" dirty="0" smtClean="0"/>
                        <a:t>50 g of fortified blended foods (Corn Soya Blend) </a:t>
                      </a:r>
                      <a:br>
                        <a:rPr lang="en-US" sz="2000" kern="1200" dirty="0" smtClean="0"/>
                      </a:br>
                      <a:r>
                        <a:rPr lang="en-US" sz="2000" kern="1200" dirty="0" smtClean="0"/>
                        <a:t>15g of sugar</a:t>
                      </a:r>
                      <a:br>
                        <a:rPr lang="en-US" sz="2000" kern="1200" dirty="0" smtClean="0"/>
                      </a:br>
                      <a:r>
                        <a:rPr lang="en-US" sz="2000" kern="1200" dirty="0" smtClean="0"/>
                        <a:t>15g of iodized salt</a:t>
                      </a:r>
                      <a:endParaRPr lang="en-US" sz="2000" dirty="0"/>
                    </a:p>
                  </a:txBody>
                  <a:tcPr/>
                </a:tc>
                <a:tc>
                  <a:txBody>
                    <a:bodyPr/>
                    <a:lstStyle/>
                    <a:p>
                      <a:r>
                        <a:rPr lang="en-US" sz="2400" kern="1200" dirty="0" smtClean="0"/>
                        <a:t>Energy 2,100 Kcal</a:t>
                      </a:r>
                      <a:br>
                        <a:rPr lang="en-US" sz="2400" kern="1200" dirty="0" smtClean="0"/>
                      </a:br>
                      <a:r>
                        <a:rPr lang="en-US" sz="2400" kern="1200" dirty="0" smtClean="0"/>
                        <a:t>Protein 58 g </a:t>
                      </a:r>
                      <a:br>
                        <a:rPr lang="en-US" sz="2400" kern="1200" dirty="0" smtClean="0"/>
                      </a:br>
                      <a:r>
                        <a:rPr lang="en-US" sz="2400" kern="1200" dirty="0" smtClean="0"/>
                        <a:t>Fat 43g</a:t>
                      </a:r>
                      <a:endParaRPr lang="en-US" sz="2400" dirty="0"/>
                    </a:p>
                  </a:txBody>
                  <a:tcPr/>
                </a:tc>
              </a:tr>
            </a:tbl>
          </a:graphicData>
        </a:graphic>
      </p:graphicFrame>
      <p:sp>
        <p:nvSpPr>
          <p:cNvPr id="43024" name="TextBox 4"/>
          <p:cNvSpPr txBox="1">
            <a:spLocks noChangeArrowheads="1"/>
          </p:cNvSpPr>
          <p:nvPr/>
        </p:nvSpPr>
        <p:spPr bwMode="auto">
          <a:xfrm>
            <a:off x="685800" y="5943600"/>
            <a:ext cx="7620000" cy="400050"/>
          </a:xfrm>
          <a:prstGeom prst="rect">
            <a:avLst/>
          </a:prstGeom>
          <a:noFill/>
          <a:ln w="9525">
            <a:noFill/>
            <a:miter lim="800000"/>
            <a:headEnd/>
            <a:tailEnd/>
          </a:ln>
        </p:spPr>
        <p:txBody>
          <a:bodyPr>
            <a:spAutoFit/>
          </a:bodyPr>
          <a:lstStyle/>
          <a:p>
            <a:r>
              <a:rPr lang="en-US" sz="2000" dirty="0"/>
              <a:t>Multiply the # of people in each HH by the average daily ration.  </a:t>
            </a:r>
          </a:p>
        </p:txBody>
      </p:sp>
      <p:sp>
        <p:nvSpPr>
          <p:cNvPr id="6" name="Title 1"/>
          <p:cNvSpPr>
            <a:spLocks noGrp="1"/>
          </p:cNvSpPr>
          <p:nvPr>
            <p:ph type="title"/>
          </p:nvPr>
        </p:nvSpPr>
        <p:spPr/>
        <p:txBody>
          <a:bodyPr/>
          <a:lstStyle/>
          <a:p>
            <a:r>
              <a:rPr lang="en-US" dirty="0" smtClean="0"/>
              <a:t>Distributing emergency food rations</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Distributing emergency food rations</a:t>
            </a:r>
            <a:endParaRPr lang="en-US" dirty="0"/>
          </a:p>
        </p:txBody>
      </p:sp>
      <p:sp>
        <p:nvSpPr>
          <p:cNvPr id="3" name="Content Placeholder 2"/>
          <p:cNvSpPr>
            <a:spLocks noGrp="1"/>
          </p:cNvSpPr>
          <p:nvPr>
            <p:ph idx="1"/>
          </p:nvPr>
        </p:nvSpPr>
        <p:spPr>
          <a:xfrm>
            <a:off x="566738" y="1295400"/>
            <a:ext cx="8001000" cy="4724400"/>
          </a:xfrm>
        </p:spPr>
        <p:txBody>
          <a:bodyPr/>
          <a:lstStyle/>
          <a:p>
            <a:pPr>
              <a:buFontTx/>
              <a:buNone/>
            </a:pPr>
            <a:r>
              <a:rPr lang="en-US" sz="2800" b="1" dirty="0" smtClean="0"/>
              <a:t>What type of distribution method should be used? </a:t>
            </a:r>
            <a:endParaRPr lang="en-US" sz="2800" dirty="0" smtClean="0"/>
          </a:p>
          <a:p>
            <a:pPr algn="ctr">
              <a:buFontTx/>
              <a:buNone/>
            </a:pPr>
            <a:r>
              <a:rPr lang="en-US" sz="2800" b="1" dirty="0" smtClean="0">
                <a:solidFill>
                  <a:srgbClr val="C00000"/>
                </a:solidFill>
              </a:rPr>
              <a:t>If Social distancing IS NOT in place</a:t>
            </a:r>
          </a:p>
          <a:p>
            <a:r>
              <a:rPr lang="en-US" sz="2800" dirty="0" smtClean="0"/>
              <a:t>Existing markets, community centers, NGO pantries, school or church facilities, or other service groups.</a:t>
            </a:r>
          </a:p>
          <a:p>
            <a:r>
              <a:rPr lang="en-US" sz="2800" dirty="0" smtClean="0"/>
              <a:t>Prepared meals can be provided through shelters for the homeless and abused persons, community soup kitchens, hospitals and senior centers.</a:t>
            </a:r>
          </a:p>
          <a:p>
            <a:pPr>
              <a:buFontTx/>
              <a:buNone/>
              <a:defRPr/>
            </a:pPr>
            <a:endParaRPr lang="en-US" sz="2800" b="1" dirty="0" smtClean="0"/>
          </a:p>
          <a:p>
            <a:pPr>
              <a:buNone/>
            </a:pP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FontTx/>
              <a:buNone/>
            </a:pPr>
            <a:r>
              <a:rPr lang="en-US" b="1" dirty="0" smtClean="0">
                <a:solidFill>
                  <a:srgbClr val="C00000"/>
                </a:solidFill>
              </a:rPr>
              <a:t>If social distancing IS in place</a:t>
            </a:r>
          </a:p>
          <a:p>
            <a:pPr algn="ctr">
              <a:buFontTx/>
              <a:buNone/>
            </a:pPr>
            <a:endParaRPr lang="en-US" b="1" dirty="0" smtClean="0">
              <a:solidFill>
                <a:srgbClr val="C00000"/>
              </a:solidFill>
            </a:endParaRPr>
          </a:p>
          <a:p>
            <a:r>
              <a:rPr lang="en-US" dirty="0" smtClean="0"/>
              <a:t>Small-scale, decentralized drop-off points in neighborhoods </a:t>
            </a:r>
          </a:p>
          <a:p>
            <a:r>
              <a:rPr lang="en-US" dirty="0" smtClean="0"/>
              <a:t>HH retrieve their rations on a schedule that avoids lines.</a:t>
            </a:r>
          </a:p>
          <a:p>
            <a:r>
              <a:rPr lang="en-US" dirty="0" smtClean="0"/>
              <a:t>Volunteers deliver rations directly to individual households</a:t>
            </a:r>
            <a:endParaRPr lang="en-US" b="1" dirty="0" smtClean="0"/>
          </a:p>
          <a:p>
            <a:pPr>
              <a:buNone/>
            </a:pPr>
            <a:endParaRPr lang="en-US" dirty="0"/>
          </a:p>
        </p:txBody>
      </p:sp>
      <p:sp>
        <p:nvSpPr>
          <p:cNvPr id="4" name="Title 1"/>
          <p:cNvSpPr>
            <a:spLocks noGrp="1"/>
          </p:cNvSpPr>
          <p:nvPr>
            <p:ph type="title"/>
          </p:nvPr>
        </p:nvSpPr>
        <p:spPr/>
        <p:txBody>
          <a:bodyPr/>
          <a:lstStyle/>
          <a:p>
            <a:r>
              <a:rPr lang="en-US" dirty="0" smtClean="0"/>
              <a:t>Distributing emergency food rations</a:t>
            </a:r>
            <a:endParaRPr lang="en-US" dirty="0"/>
          </a:p>
        </p:txBody>
      </p:sp>
      <p:sp>
        <p:nvSpPr>
          <p:cNvPr id="5" name="TextBox 4"/>
          <p:cNvSpPr txBox="1"/>
          <p:nvPr/>
        </p:nvSpPr>
        <p:spPr>
          <a:xfrm>
            <a:off x="5791200" y="5486400"/>
            <a:ext cx="2895600" cy="830997"/>
          </a:xfrm>
          <a:prstGeom prst="rect">
            <a:avLst/>
          </a:prstGeom>
          <a:solidFill>
            <a:schemeClr val="accent6"/>
          </a:solidFill>
          <a:effectLst>
            <a:glow rad="228600">
              <a:schemeClr val="accent2">
                <a:satMod val="175000"/>
                <a:alpha val="40000"/>
              </a:schemeClr>
            </a:glow>
          </a:effectLst>
        </p:spPr>
        <p:txBody>
          <a:bodyPr>
            <a:spAutoFit/>
          </a:bodyPr>
          <a:lstStyle/>
          <a:p>
            <a:pPr fontAlgn="auto">
              <a:spcBef>
                <a:spcPts val="0"/>
              </a:spcBef>
              <a:spcAft>
                <a:spcPts val="0"/>
              </a:spcAft>
              <a:defRPr/>
            </a:pPr>
            <a:r>
              <a:rPr lang="en-US" sz="2400" b="1" dirty="0">
                <a:solidFill>
                  <a:schemeClr val="bg1"/>
                </a:solidFill>
                <a:latin typeface="+mn-lt"/>
              </a:rPr>
              <a:t>Attendants must practice all NPIs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Maintaining transparency</a:t>
            </a:r>
            <a:endParaRPr lang="en-US" dirty="0"/>
          </a:p>
        </p:txBody>
      </p:sp>
      <p:sp>
        <p:nvSpPr>
          <p:cNvPr id="3" name="Content Placeholder 2"/>
          <p:cNvSpPr>
            <a:spLocks noGrp="1"/>
          </p:cNvSpPr>
          <p:nvPr>
            <p:ph idx="1"/>
          </p:nvPr>
        </p:nvSpPr>
        <p:spPr>
          <a:xfrm>
            <a:off x="566738" y="1752600"/>
            <a:ext cx="8120062" cy="4419600"/>
          </a:xfrm>
        </p:spPr>
        <p:txBody>
          <a:bodyPr/>
          <a:lstStyle/>
          <a:p>
            <a:r>
              <a:rPr lang="en-US" dirty="0" smtClean="0"/>
              <a:t>Inform the public about emergency food rations</a:t>
            </a:r>
          </a:p>
          <a:p>
            <a:pPr lvl="1"/>
            <a:r>
              <a:rPr lang="en-US" dirty="0" smtClean="0"/>
              <a:t>Public awareness campaigns </a:t>
            </a:r>
          </a:p>
          <a:p>
            <a:pPr lvl="1"/>
            <a:r>
              <a:rPr lang="en-US" dirty="0" smtClean="0"/>
              <a:t>Nutrition education </a:t>
            </a:r>
          </a:p>
          <a:p>
            <a:pPr lvl="1"/>
            <a:r>
              <a:rPr lang="en-US" dirty="0" smtClean="0"/>
              <a:t>Emergency news bulletins</a:t>
            </a:r>
          </a:p>
          <a:p>
            <a:pPr lvl="1"/>
            <a:r>
              <a:rPr lang="en-US" dirty="0" smtClean="0"/>
              <a:t>Emergency preparedness materials &amp; events</a:t>
            </a:r>
          </a:p>
          <a:p>
            <a:pPr lvl="1"/>
            <a:r>
              <a:rPr lang="en-US" dirty="0" smtClean="0"/>
              <a:t>Telephone hotlines</a:t>
            </a:r>
          </a:p>
          <a:p>
            <a:pPr>
              <a:buNone/>
            </a:pP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Maintaining transparency</a:t>
            </a:r>
            <a:endParaRPr lang="en-US" dirty="0"/>
          </a:p>
        </p:txBody>
      </p:sp>
      <p:sp>
        <p:nvSpPr>
          <p:cNvPr id="3" name="Content Placeholder 2"/>
          <p:cNvSpPr>
            <a:spLocks noGrp="1"/>
          </p:cNvSpPr>
          <p:nvPr>
            <p:ph idx="1"/>
          </p:nvPr>
        </p:nvSpPr>
        <p:spPr>
          <a:xfrm>
            <a:off x="566738" y="1219200"/>
            <a:ext cx="8120062" cy="4953000"/>
          </a:xfrm>
        </p:spPr>
        <p:txBody>
          <a:bodyPr/>
          <a:lstStyle/>
          <a:p>
            <a:pPr>
              <a:buNone/>
            </a:pPr>
            <a:r>
              <a:rPr lang="en-US" b="1" dirty="0" smtClean="0"/>
              <a:t>Monitoring and reporting</a:t>
            </a:r>
          </a:p>
          <a:p>
            <a:pPr lvl="0"/>
            <a:r>
              <a:rPr lang="en-US" sz="2800" kern="1200" dirty="0" smtClean="0">
                <a:latin typeface="Arial" charset="0"/>
              </a:rPr>
              <a:t>make adjustments and changes needed</a:t>
            </a:r>
          </a:p>
          <a:p>
            <a:pPr lvl="0"/>
            <a:r>
              <a:rPr lang="en-US" sz="2800" kern="1200" dirty="0" smtClean="0">
                <a:latin typeface="Arial" charset="0"/>
              </a:rPr>
              <a:t>ensure that all those in need are receiving assistance</a:t>
            </a:r>
          </a:p>
          <a:p>
            <a:pPr lvl="0"/>
            <a:r>
              <a:rPr lang="en-US" sz="2800" kern="1200" dirty="0" smtClean="0">
                <a:latin typeface="Arial" charset="0"/>
              </a:rPr>
              <a:t>check if the assistance is being used as expected</a:t>
            </a:r>
          </a:p>
          <a:p>
            <a:pPr lvl="0"/>
            <a:r>
              <a:rPr lang="en-US" sz="2800" kern="1200" dirty="0" smtClean="0">
                <a:latin typeface="Arial" charset="0"/>
              </a:rPr>
              <a:t>verify that people are not forced to resort to migration in search of food or employment or forced to use negative coping strategies</a:t>
            </a:r>
            <a:endParaRPr lang="en-US" sz="2800" dirty="0" smtClean="0"/>
          </a:p>
          <a:p>
            <a:pPr>
              <a:buNone/>
            </a:pP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a:t>
            </a:r>
            <a:endParaRPr lang="en-US" dirty="0"/>
          </a:p>
        </p:txBody>
      </p:sp>
      <p:pic>
        <p:nvPicPr>
          <p:cNvPr id="4" name="Picture 13" descr="AICOMM_Logo_F"/>
          <p:cNvPicPr>
            <a:picLocks noGrp="1" noChangeAspect="1" noChangeArrowheads="1"/>
          </p:cNvPicPr>
          <p:nvPr>
            <p:ph idx="1"/>
          </p:nvPr>
        </p:nvPicPr>
        <p:blipFill>
          <a:blip r:embed="rId3" cstate="print"/>
          <a:srcRect/>
          <a:stretch>
            <a:fillRect/>
          </a:stretch>
        </p:blipFill>
        <p:spPr bwMode="auto">
          <a:xfrm>
            <a:off x="1143000" y="2362200"/>
            <a:ext cx="6802881" cy="23656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458200" cy="838200"/>
          </a:xfrm>
        </p:spPr>
        <p:txBody>
          <a:bodyPr/>
          <a:lstStyle/>
          <a:p>
            <a:r>
              <a:rPr lang="en-US" dirty="0" smtClean="0"/>
              <a:t>Assessing the potential need for food </a:t>
            </a:r>
            <a:endParaRPr lang="en-US" dirty="0"/>
          </a:p>
        </p:txBody>
      </p:sp>
      <p:sp>
        <p:nvSpPr>
          <p:cNvPr id="3" name="Content Placeholder 2"/>
          <p:cNvSpPr>
            <a:spLocks noGrp="1"/>
          </p:cNvSpPr>
          <p:nvPr>
            <p:ph idx="1"/>
          </p:nvPr>
        </p:nvSpPr>
        <p:spPr/>
        <p:txBody>
          <a:bodyPr/>
          <a:lstStyle/>
          <a:p>
            <a:pPr>
              <a:buNone/>
            </a:pPr>
            <a:r>
              <a:rPr lang="en-US" dirty="0" smtClean="0"/>
              <a:t>Two Considerations </a:t>
            </a:r>
          </a:p>
          <a:p>
            <a:pPr lvl="0"/>
            <a:r>
              <a:rPr lang="en-US" b="1" dirty="0" smtClean="0"/>
              <a:t>Level of Risk:</a:t>
            </a:r>
            <a:r>
              <a:rPr lang="en-US" dirty="0" smtClean="0"/>
              <a:t>  How likely is it that your region will experience food shortages during a severe pandemic?</a:t>
            </a:r>
          </a:p>
          <a:p>
            <a:pPr lvl="0"/>
            <a:r>
              <a:rPr lang="en-US" b="1" dirty="0" smtClean="0"/>
              <a:t>Capacity to Respond:</a:t>
            </a:r>
            <a:r>
              <a:rPr lang="en-US" dirty="0" smtClean="0"/>
              <a:t> How able is the region to respond rapidly and effectively when the pandemic arrives? </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chemeClr val="tx1"/>
                </a:solidFill>
              </a:rPr>
              <a:t>Level of Risk </a:t>
            </a:r>
            <a:endParaRPr lang="en-US" sz="3200" dirty="0">
              <a:solidFill>
                <a:schemeClr val="tx1"/>
              </a:solidFill>
            </a:endParaRPr>
          </a:p>
        </p:txBody>
      </p:sp>
      <p:sp>
        <p:nvSpPr>
          <p:cNvPr id="3" name="Content Placeholder 2"/>
          <p:cNvSpPr>
            <a:spLocks noGrp="1"/>
          </p:cNvSpPr>
          <p:nvPr>
            <p:ph idx="1"/>
          </p:nvPr>
        </p:nvSpPr>
        <p:spPr>
          <a:xfrm>
            <a:off x="566738" y="1371600"/>
            <a:ext cx="8001000" cy="4800600"/>
          </a:xfrm>
        </p:spPr>
        <p:txBody>
          <a:bodyPr/>
          <a:lstStyle/>
          <a:p>
            <a:r>
              <a:rPr lang="en-US" sz="2800" dirty="0" smtClean="0"/>
              <a:t>Where does your food come from and how reliable are these sources? How much is imported ? </a:t>
            </a:r>
          </a:p>
          <a:p>
            <a:r>
              <a:rPr lang="en-US" sz="2800" dirty="0" smtClean="0"/>
              <a:t>How does the food arrive to the wholesale markets or local distributors and how likely is it that these routes can be disrupted? Where are the wholesale distributors located?</a:t>
            </a:r>
          </a:p>
          <a:p>
            <a:r>
              <a:rPr lang="en-US" sz="2800" dirty="0" smtClean="0"/>
              <a:t>How does the food get from the wholesale distributors to the retail stores?</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solidFill>
                  <a:schemeClr val="tx1"/>
                </a:solidFill>
              </a:rPr>
              <a:t>Level of Risk </a:t>
            </a:r>
            <a:endParaRPr lang="en-US" dirty="0"/>
          </a:p>
        </p:txBody>
      </p:sp>
      <p:sp>
        <p:nvSpPr>
          <p:cNvPr id="3" name="Content Placeholder 2"/>
          <p:cNvSpPr>
            <a:spLocks noGrp="1"/>
          </p:cNvSpPr>
          <p:nvPr>
            <p:ph idx="1"/>
          </p:nvPr>
        </p:nvSpPr>
        <p:spPr/>
        <p:txBody>
          <a:bodyPr/>
          <a:lstStyle/>
          <a:p>
            <a:r>
              <a:rPr lang="en-US" sz="3200" dirty="0" smtClean="0"/>
              <a:t>What is the size of the population of the municipality and how is it distributed geographically?</a:t>
            </a:r>
          </a:p>
          <a:p>
            <a:r>
              <a:rPr lang="en-US" sz="3200" dirty="0" smtClean="0"/>
              <a:t>Where do households normally obtain their food supplies? </a:t>
            </a:r>
          </a:p>
          <a:p>
            <a:r>
              <a:rPr lang="en-US" sz="3200" dirty="0" smtClean="0"/>
              <a:t>When is produced food available/ not available to households?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24000"/>
            <a:ext cx="8001000" cy="4267200"/>
          </a:xfrm>
        </p:spPr>
        <p:txBody>
          <a:bodyPr/>
          <a:lstStyle/>
          <a:p>
            <a:r>
              <a:rPr lang="en-US" sz="3200" dirty="0" smtClean="0"/>
              <a:t>Who has prior experience in managing emergency food or similar mass distribution programs? Are they available to help?</a:t>
            </a:r>
          </a:p>
          <a:p>
            <a:r>
              <a:rPr lang="en-US" sz="3200" dirty="0" smtClean="0"/>
              <a:t>What financial and human resources does the area have to purchase, store, distribute and manage emergency food supplies?</a:t>
            </a:r>
          </a:p>
          <a:p>
            <a:endParaRPr lang="en-US" sz="3200" dirty="0" smtClean="0"/>
          </a:p>
          <a:p>
            <a:endParaRPr lang="en-US" dirty="0"/>
          </a:p>
        </p:txBody>
      </p:sp>
      <p:sp>
        <p:nvSpPr>
          <p:cNvPr id="5" name="Title 1"/>
          <p:cNvSpPr>
            <a:spLocks noGrp="1"/>
          </p:cNvSpPr>
          <p:nvPr>
            <p:ph type="title"/>
          </p:nvPr>
        </p:nvSpPr>
        <p:spPr/>
        <p:txBody>
          <a:bodyPr/>
          <a:lstStyle/>
          <a:p>
            <a:r>
              <a:rPr lang="en-US" sz="3200" dirty="0" smtClean="0">
                <a:solidFill>
                  <a:schemeClr val="tx1"/>
                </a:solidFill>
              </a:rPr>
              <a:t>Capacity to Respond</a:t>
            </a:r>
            <a:endParaRPr lang="en-US" sz="3200"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400" dirty="0" smtClean="0"/>
              <a:t>Municipal government agencies</a:t>
            </a:r>
          </a:p>
          <a:p>
            <a:r>
              <a:rPr lang="en-US" sz="2400" dirty="0" smtClean="0"/>
              <a:t>Agricultural producers and processors</a:t>
            </a:r>
          </a:p>
          <a:p>
            <a:r>
              <a:rPr lang="en-US" sz="2400" dirty="0" smtClean="0"/>
              <a:t>Labor and farmer associations</a:t>
            </a:r>
          </a:p>
          <a:p>
            <a:r>
              <a:rPr lang="en-US" sz="2400" dirty="0" smtClean="0"/>
              <a:t>Humanitarian and development NGOs</a:t>
            </a:r>
          </a:p>
          <a:p>
            <a:r>
              <a:rPr lang="en-US" sz="2400" dirty="0" smtClean="0"/>
              <a:t>National emergency management agency authorities and leaders</a:t>
            </a:r>
          </a:p>
          <a:p>
            <a:r>
              <a:rPr lang="en-US" sz="2400" dirty="0" smtClean="0"/>
              <a:t>Food wholesalers and retail markets</a:t>
            </a:r>
          </a:p>
          <a:p>
            <a:r>
              <a:rPr lang="en-US" sz="2400" dirty="0" smtClean="0"/>
              <a:t>Transportation companies/associations</a:t>
            </a:r>
          </a:p>
          <a:p>
            <a:r>
              <a:rPr lang="en-US" sz="2400" dirty="0" smtClean="0"/>
              <a:t>Community-based &amp; religious organizations </a:t>
            </a:r>
          </a:p>
          <a:p>
            <a:r>
              <a:rPr lang="en-US" sz="2400" dirty="0" smtClean="0"/>
              <a:t>Public security agencies</a:t>
            </a:r>
          </a:p>
          <a:p>
            <a:endParaRPr lang="en-US" dirty="0"/>
          </a:p>
        </p:txBody>
      </p:sp>
      <p:sp>
        <p:nvSpPr>
          <p:cNvPr id="7" name="Title 1"/>
          <p:cNvSpPr>
            <a:spLocks noGrp="1"/>
          </p:cNvSpPr>
          <p:nvPr>
            <p:ph type="title"/>
          </p:nvPr>
        </p:nvSpPr>
        <p:spPr/>
        <p:txBody>
          <a:bodyPr/>
          <a:lstStyle/>
          <a:p>
            <a:r>
              <a:rPr lang="en-US" sz="3200" dirty="0" smtClean="0">
                <a:solidFill>
                  <a:schemeClr val="tx1"/>
                </a:solidFill>
              </a:rPr>
              <a:t>Capacity to Respond</a:t>
            </a:r>
            <a:endParaRPr lang="en-US" sz="3200"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24000"/>
            <a:ext cx="8001000" cy="4267200"/>
          </a:xfrm>
        </p:spPr>
        <p:txBody>
          <a:bodyPr/>
          <a:lstStyle/>
          <a:p>
            <a:r>
              <a:rPr lang="en-US" dirty="0" smtClean="0"/>
              <a:t>What kinds and quantities of your food are produced and available locally? At what times of the year?</a:t>
            </a:r>
          </a:p>
          <a:p>
            <a:r>
              <a:rPr lang="en-US" dirty="0" smtClean="0"/>
              <a:t>What space can be made available for storage and distribution of emergency food supplies? </a:t>
            </a:r>
          </a:p>
          <a:p>
            <a:r>
              <a:rPr lang="en-US" dirty="0" smtClean="0"/>
              <a:t>How can transportation be made available to transport food rations? </a:t>
            </a:r>
          </a:p>
          <a:p>
            <a:r>
              <a:rPr lang="en-US" dirty="0" smtClean="0"/>
              <a:t> Are there sufficient numbers and types of transportation, vehicles and drivers?</a:t>
            </a:r>
          </a:p>
          <a:p>
            <a:endParaRPr lang="en-US" sz="3200" dirty="0" smtClean="0"/>
          </a:p>
          <a:p>
            <a:pPr>
              <a:buNone/>
            </a:pPr>
            <a:endParaRPr lang="en-US" dirty="0"/>
          </a:p>
        </p:txBody>
      </p:sp>
      <p:sp>
        <p:nvSpPr>
          <p:cNvPr id="5" name="Title 1"/>
          <p:cNvSpPr>
            <a:spLocks noGrp="1"/>
          </p:cNvSpPr>
          <p:nvPr>
            <p:ph type="title"/>
          </p:nvPr>
        </p:nvSpPr>
        <p:spPr/>
        <p:txBody>
          <a:bodyPr/>
          <a:lstStyle/>
          <a:p>
            <a:r>
              <a:rPr lang="en-US" sz="3200" dirty="0" smtClean="0">
                <a:solidFill>
                  <a:schemeClr val="tx1"/>
                </a:solidFill>
              </a:rPr>
              <a:t>Capacity to Respond</a:t>
            </a:r>
            <a:endParaRPr lang="en-US" sz="3200"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Oval 7"/>
          <p:cNvSpPr>
            <a:spLocks noChangeArrowheads="1"/>
          </p:cNvSpPr>
          <p:nvPr/>
        </p:nvSpPr>
        <p:spPr bwMode="auto">
          <a:xfrm>
            <a:off x="609600" y="1295400"/>
            <a:ext cx="3352800" cy="1447800"/>
          </a:xfrm>
          <a:prstGeom prst="ellipse">
            <a:avLst/>
          </a:prstGeom>
          <a:solidFill>
            <a:srgbClr val="002060"/>
          </a:solidFill>
          <a:ln w="9525" algn="ctr">
            <a:solidFill>
              <a:schemeClr val="tx1"/>
            </a:solidFill>
            <a:round/>
            <a:headEnd/>
            <a:tailEnd/>
          </a:ln>
        </p:spPr>
        <p:txBody>
          <a:bodyPr wrap="none" anchor="ctr"/>
          <a:lstStyle/>
          <a:p>
            <a:pPr eaLnBrk="0" hangingPunct="0"/>
            <a:endParaRPr lang="en-US"/>
          </a:p>
        </p:txBody>
      </p:sp>
      <p:sp>
        <p:nvSpPr>
          <p:cNvPr id="25603" name="Title 1"/>
          <p:cNvSpPr>
            <a:spLocks noGrp="1"/>
          </p:cNvSpPr>
          <p:nvPr>
            <p:ph type="title"/>
          </p:nvPr>
        </p:nvSpPr>
        <p:spPr>
          <a:xfrm>
            <a:off x="914400" y="1524000"/>
            <a:ext cx="2819400" cy="762000"/>
          </a:xfrm>
        </p:spPr>
        <p:txBody>
          <a:bodyPr/>
          <a:lstStyle/>
          <a:p>
            <a:r>
              <a:rPr lang="en-US" sz="3200" dirty="0" smtClean="0">
                <a:solidFill>
                  <a:schemeClr val="bg1"/>
                </a:solidFill>
              </a:rPr>
              <a:t>Level of Risk    </a:t>
            </a:r>
            <a:endParaRPr lang="en-US" dirty="0" smtClean="0"/>
          </a:p>
        </p:txBody>
      </p:sp>
      <p:sp>
        <p:nvSpPr>
          <p:cNvPr id="10" name="Oval 9"/>
          <p:cNvSpPr>
            <a:spLocks noChangeArrowheads="1"/>
          </p:cNvSpPr>
          <p:nvPr/>
        </p:nvSpPr>
        <p:spPr bwMode="auto">
          <a:xfrm>
            <a:off x="3429000" y="3276600"/>
            <a:ext cx="2895600" cy="1447800"/>
          </a:xfrm>
          <a:prstGeom prst="ellipse">
            <a:avLst/>
          </a:prstGeom>
          <a:solidFill>
            <a:srgbClr val="002060"/>
          </a:solidFill>
          <a:ln w="9525" algn="ctr">
            <a:solidFill>
              <a:schemeClr val="tx1"/>
            </a:solidFill>
            <a:round/>
            <a:headEnd/>
            <a:tailEnd/>
          </a:ln>
        </p:spPr>
        <p:txBody>
          <a:bodyPr wrap="none" anchor="ctr"/>
          <a:lstStyle/>
          <a:p>
            <a:pPr eaLnBrk="0" hangingPunct="0"/>
            <a:endParaRPr lang="en-US"/>
          </a:p>
        </p:txBody>
      </p:sp>
      <p:grpSp>
        <p:nvGrpSpPr>
          <p:cNvPr id="2" name="Group 10"/>
          <p:cNvGrpSpPr>
            <a:grpSpLocks/>
          </p:cNvGrpSpPr>
          <p:nvPr/>
        </p:nvGrpSpPr>
        <p:grpSpPr bwMode="auto">
          <a:xfrm>
            <a:off x="5638800" y="4953000"/>
            <a:ext cx="3276600" cy="1600200"/>
            <a:chOff x="533400" y="4267200"/>
            <a:chExt cx="3733800" cy="1828800"/>
          </a:xfrm>
        </p:grpSpPr>
        <p:sp>
          <p:nvSpPr>
            <p:cNvPr id="25609" name="Oval 8"/>
            <p:cNvSpPr>
              <a:spLocks noChangeArrowheads="1"/>
            </p:cNvSpPr>
            <p:nvPr/>
          </p:nvSpPr>
          <p:spPr bwMode="auto">
            <a:xfrm>
              <a:off x="533400" y="4267200"/>
              <a:ext cx="3733800" cy="1828800"/>
            </a:xfrm>
            <a:prstGeom prst="ellipse">
              <a:avLst/>
            </a:prstGeom>
            <a:solidFill>
              <a:srgbClr val="002060"/>
            </a:solidFill>
            <a:ln w="9525" algn="ctr">
              <a:solidFill>
                <a:schemeClr val="tx1"/>
              </a:solidFill>
              <a:round/>
              <a:headEnd/>
              <a:tailEnd/>
            </a:ln>
          </p:spPr>
          <p:txBody>
            <a:bodyPr wrap="none" anchor="ctr"/>
            <a:lstStyle/>
            <a:p>
              <a:pPr eaLnBrk="0" hangingPunct="0"/>
              <a:endParaRPr lang="en-US"/>
            </a:p>
          </p:txBody>
        </p:sp>
        <p:sp>
          <p:nvSpPr>
            <p:cNvPr id="4" name="Content Placeholder 2"/>
            <p:cNvSpPr txBox="1">
              <a:spLocks/>
            </p:cNvSpPr>
            <p:nvPr/>
          </p:nvSpPr>
          <p:spPr bwMode="auto">
            <a:xfrm>
              <a:off x="1067059" y="4572000"/>
              <a:ext cx="2818440" cy="1143000"/>
            </a:xfrm>
            <a:prstGeom prst="rect">
              <a:avLst/>
            </a:prstGeom>
            <a:noFill/>
            <a:ln w="9525">
              <a:noFill/>
              <a:miter lim="800000"/>
              <a:headEnd/>
              <a:tailEnd/>
            </a:ln>
          </p:spPr>
          <p:txBody>
            <a:bodyPr/>
            <a:lstStyle/>
            <a:p>
              <a:pPr marL="342900" indent="-342900" algn="ctr" eaLnBrk="0" hangingPunct="0">
                <a:spcBef>
                  <a:spcPct val="20000"/>
                </a:spcBef>
                <a:defRPr/>
              </a:pPr>
              <a:r>
                <a:rPr lang="en-US" sz="2800" b="1" kern="0" dirty="0">
                  <a:solidFill>
                    <a:schemeClr val="bg1"/>
                  </a:solidFill>
                  <a:latin typeface="+mn-lt"/>
                </a:rPr>
                <a:t>Populations</a:t>
              </a:r>
            </a:p>
            <a:p>
              <a:pPr marL="342900" indent="-342900" algn="ctr" eaLnBrk="0" hangingPunct="0">
                <a:spcBef>
                  <a:spcPct val="20000"/>
                </a:spcBef>
                <a:defRPr/>
              </a:pPr>
              <a:r>
                <a:rPr lang="en-US" sz="2800" b="1" kern="0" dirty="0">
                  <a:solidFill>
                    <a:schemeClr val="bg1"/>
                  </a:solidFill>
                  <a:latin typeface="+mn-lt"/>
                </a:rPr>
                <a:t> most at Risk  </a:t>
              </a:r>
              <a:r>
                <a:rPr lang="en-US" sz="2400" kern="0" dirty="0">
                  <a:solidFill>
                    <a:schemeClr val="bg1"/>
                  </a:solidFill>
                  <a:latin typeface="+mn-lt"/>
                </a:rPr>
                <a:t/>
              </a:r>
              <a:br>
                <a:rPr lang="en-US" sz="2400" kern="0" dirty="0">
                  <a:solidFill>
                    <a:schemeClr val="bg1"/>
                  </a:solidFill>
                  <a:latin typeface="+mn-lt"/>
                </a:rPr>
              </a:br>
              <a:endParaRPr lang="en-US" sz="2400" kern="0" dirty="0">
                <a:solidFill>
                  <a:schemeClr val="bg1"/>
                </a:solidFill>
                <a:latin typeface="+mn-lt"/>
              </a:endParaRPr>
            </a:p>
          </p:txBody>
        </p:sp>
      </p:grpSp>
      <p:sp>
        <p:nvSpPr>
          <p:cNvPr id="25606" name="Content Placeholder 2"/>
          <p:cNvSpPr>
            <a:spLocks noGrp="1"/>
          </p:cNvSpPr>
          <p:nvPr>
            <p:ph idx="1"/>
          </p:nvPr>
        </p:nvSpPr>
        <p:spPr>
          <a:xfrm>
            <a:off x="3657600" y="3429000"/>
            <a:ext cx="2438400" cy="1219200"/>
          </a:xfrm>
        </p:spPr>
        <p:txBody>
          <a:bodyPr/>
          <a:lstStyle/>
          <a:p>
            <a:pPr algn="ctr">
              <a:buFontTx/>
              <a:buNone/>
            </a:pPr>
            <a:r>
              <a:rPr lang="en-US" sz="2800" b="1" dirty="0" smtClean="0">
                <a:solidFill>
                  <a:schemeClr val="bg1"/>
                </a:solidFill>
              </a:rPr>
              <a:t>Capacity </a:t>
            </a:r>
          </a:p>
          <a:p>
            <a:pPr algn="ctr">
              <a:buFontTx/>
              <a:buNone/>
            </a:pPr>
            <a:r>
              <a:rPr lang="en-US" sz="2800" b="1" dirty="0" smtClean="0">
                <a:solidFill>
                  <a:schemeClr val="bg1"/>
                </a:solidFill>
              </a:rPr>
              <a:t>to Respond</a:t>
            </a:r>
            <a:endParaRPr lang="en-US" dirty="0" smtClean="0">
              <a:solidFill>
                <a:schemeClr val="bg1"/>
              </a:solidFill>
            </a:endParaRPr>
          </a:p>
        </p:txBody>
      </p:sp>
      <p:sp>
        <p:nvSpPr>
          <p:cNvPr id="12" name="Right Arrow 11"/>
          <p:cNvSpPr>
            <a:spLocks noChangeArrowheads="1"/>
          </p:cNvSpPr>
          <p:nvPr/>
        </p:nvSpPr>
        <p:spPr bwMode="auto">
          <a:xfrm rot="2497844">
            <a:off x="3070225" y="2738438"/>
            <a:ext cx="1354138" cy="582612"/>
          </a:xfrm>
          <a:prstGeom prst="rightArrow">
            <a:avLst>
              <a:gd name="adj1" fmla="val 50000"/>
              <a:gd name="adj2" fmla="val 50014"/>
            </a:avLst>
          </a:prstGeom>
          <a:solidFill>
            <a:srgbClr val="C00000"/>
          </a:solidFill>
          <a:ln w="9525" algn="ctr">
            <a:solidFill>
              <a:schemeClr val="tx1"/>
            </a:solidFill>
            <a:round/>
            <a:headEnd/>
            <a:tailEnd/>
          </a:ln>
        </p:spPr>
        <p:txBody>
          <a:bodyPr wrap="none" anchor="ctr"/>
          <a:lstStyle/>
          <a:p>
            <a:pPr eaLnBrk="0" hangingPunct="0"/>
            <a:endParaRPr lang="en-US"/>
          </a:p>
        </p:txBody>
      </p:sp>
      <p:sp>
        <p:nvSpPr>
          <p:cNvPr id="14" name="Right Arrow 13"/>
          <p:cNvSpPr>
            <a:spLocks noChangeArrowheads="1"/>
          </p:cNvSpPr>
          <p:nvPr/>
        </p:nvSpPr>
        <p:spPr bwMode="auto">
          <a:xfrm rot="2471744">
            <a:off x="5545138" y="4568825"/>
            <a:ext cx="1143000" cy="609600"/>
          </a:xfrm>
          <a:prstGeom prst="rightArrow">
            <a:avLst>
              <a:gd name="adj1" fmla="val 50000"/>
              <a:gd name="adj2" fmla="val 50026"/>
            </a:avLst>
          </a:prstGeom>
          <a:solidFill>
            <a:srgbClr val="C00000"/>
          </a:solidFill>
          <a:ln w="9525" algn="ctr">
            <a:solidFill>
              <a:schemeClr val="tx1"/>
            </a:solidFill>
            <a:round/>
            <a:headEnd/>
            <a:tailEnd/>
          </a:ln>
        </p:spPr>
        <p:txBody>
          <a:bodyPr wrap="none" anchor="ctr"/>
          <a:lstStyle/>
          <a:p>
            <a:pPr eaLnBrk="0" hangingPunct="0"/>
            <a:endParaRPr lang="en-US"/>
          </a:p>
        </p:txBody>
      </p:sp>
      <p:sp>
        <p:nvSpPr>
          <p:cNvPr id="11" name="Title 1"/>
          <p:cNvSpPr txBox="1">
            <a:spLocks/>
          </p:cNvSpPr>
          <p:nvPr/>
        </p:nvSpPr>
        <p:spPr bwMode="auto">
          <a:xfrm>
            <a:off x="76200" y="228600"/>
            <a:ext cx="8001000" cy="609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000" b="1" i="0" u="none" strike="noStrike" kern="0" cap="none" spc="0" normalizeH="0" baseline="0" noProof="0" smtClean="0">
                <a:ln>
                  <a:noFill/>
                </a:ln>
                <a:solidFill>
                  <a:schemeClr val="tx2"/>
                </a:solidFill>
                <a:effectLst/>
                <a:uLnTx/>
                <a:uFillTx/>
                <a:latin typeface="+mj-lt"/>
                <a:ea typeface="+mj-ea"/>
                <a:cs typeface="+mj-cs"/>
              </a:rPr>
              <a:t>Assessing the potential need for food </a:t>
            </a:r>
            <a:endParaRPr kumimoji="0" lang="en-US" sz="3000" b="1"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500"/>
                                  </p:stCondLst>
                                  <p:childTnLst>
                                    <p:set>
                                      <p:cBhvr>
                                        <p:cTn id="6" dur="1" fill="hold">
                                          <p:stCondLst>
                                            <p:cond delay="0"/>
                                          </p:stCondLst>
                                        </p:cTn>
                                        <p:tgtEl>
                                          <p:spTgt spid="12"/>
                                        </p:tgtEl>
                                        <p:attrNameLst>
                                          <p:attrName>style.visibility</p:attrName>
                                        </p:attrNameLst>
                                      </p:cBhvr>
                                      <p:to>
                                        <p:strVal val="visible"/>
                                      </p:to>
                                    </p:set>
                                    <p:animEffect transition="in" filter="wipe(up)">
                                      <p:cBhvr>
                                        <p:cTn id="7" dur="500"/>
                                        <p:tgtEl>
                                          <p:spTgt spid="12"/>
                                        </p:tgtEl>
                                      </p:cBhvr>
                                    </p:animEffect>
                                  </p:childTnLst>
                                </p:cTn>
                              </p:par>
                              <p:par>
                                <p:cTn id="8" presetID="22" presetClass="entr" presetSubtype="8" fill="hold" grpId="0" nodeType="withEffect">
                                  <p:stCondLst>
                                    <p:cond delay="500"/>
                                  </p:stCondLst>
                                  <p:childTnLst>
                                    <p:set>
                                      <p:cBhvr>
                                        <p:cTn id="9" dur="1" fill="hold">
                                          <p:stCondLst>
                                            <p:cond delay="0"/>
                                          </p:stCondLst>
                                        </p:cTn>
                                        <p:tgtEl>
                                          <p:spTgt spid="10"/>
                                        </p:tgtEl>
                                        <p:attrNameLst>
                                          <p:attrName>style.visibility</p:attrName>
                                        </p:attrNameLst>
                                      </p:cBhvr>
                                      <p:to>
                                        <p:strVal val="visible"/>
                                      </p:to>
                                    </p:set>
                                    <p:animEffect transition="in" filter="wipe(left)">
                                      <p:cBhvr>
                                        <p:cTn id="10" dur="500"/>
                                        <p:tgtEl>
                                          <p:spTgt spid="10"/>
                                        </p:tgtEl>
                                      </p:cBhvr>
                                    </p:animEffect>
                                  </p:childTnLst>
                                </p:cTn>
                              </p:par>
                            </p:childTnLst>
                          </p:cTn>
                        </p:par>
                        <p:par>
                          <p:cTn id="11" fill="hold">
                            <p:stCondLst>
                              <p:cond delay="1000"/>
                            </p:stCondLst>
                            <p:childTnLst>
                              <p:par>
                                <p:cTn id="12" presetID="22" presetClass="entr" presetSubtype="1" fill="hold" grpId="0" nodeType="afterEffect">
                                  <p:stCondLst>
                                    <p:cond delay="500"/>
                                  </p:stCondLst>
                                  <p:childTnLst>
                                    <p:set>
                                      <p:cBhvr>
                                        <p:cTn id="13" dur="1" fill="hold">
                                          <p:stCondLst>
                                            <p:cond delay="0"/>
                                          </p:stCondLst>
                                        </p:cTn>
                                        <p:tgtEl>
                                          <p:spTgt spid="14"/>
                                        </p:tgtEl>
                                        <p:attrNameLst>
                                          <p:attrName>style.visibility</p:attrName>
                                        </p:attrNameLst>
                                      </p:cBhvr>
                                      <p:to>
                                        <p:strVal val="visible"/>
                                      </p:to>
                                    </p:set>
                                    <p:animEffect transition="in" filter="wipe(up)">
                                      <p:cBhvr>
                                        <p:cTn id="14" dur="500"/>
                                        <p:tgtEl>
                                          <p:spTgt spid="14"/>
                                        </p:tgtEl>
                                      </p:cBhvr>
                                    </p:animEffect>
                                  </p:childTnLst>
                                </p:cTn>
                              </p:par>
                              <p:par>
                                <p:cTn id="15" presetID="22" presetClass="entr" presetSubtype="8" fill="hold" nodeType="withEffect">
                                  <p:stCondLst>
                                    <p:cond delay="500"/>
                                  </p:stCondLst>
                                  <p:childTnLst>
                                    <p:set>
                                      <p:cBhvr>
                                        <p:cTn id="16" dur="1" fill="hold">
                                          <p:stCondLst>
                                            <p:cond delay="0"/>
                                          </p:stCondLst>
                                        </p:cTn>
                                        <p:tgtEl>
                                          <p:spTgt spid="2"/>
                                        </p:tgtEl>
                                        <p:attrNameLst>
                                          <p:attrName>style.visibility</p:attrName>
                                        </p:attrNameLst>
                                      </p:cBhvr>
                                      <p:to>
                                        <p:strVal val="visible"/>
                                      </p:to>
                                    </p:set>
                                    <p:animEffect transition="in" filter="wipe(left)">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4" grpId="0" animBg="1"/>
    </p:bld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USAID_no_header">
  <a:themeElements>
    <a:clrScheme name="USAID_no_head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USAID_no_head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SAID_no_head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SAID_no_head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SAID_no_head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SAID_no_head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SAID_no_head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SAID_no_head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SAID_no_header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SAID_no_head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SAID_no_head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SAID_no_head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SAID_no_head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SAID_no_head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357</TotalTime>
  <Words>3325</Words>
  <Application>Microsoft Office PowerPoint</Application>
  <PresentationFormat>On-screen Show (4:3)</PresentationFormat>
  <Paragraphs>258</Paragraphs>
  <Slides>26</Slides>
  <Notes>26</Notes>
  <HiddenSlides>0</HiddenSlides>
  <MMClips>0</MMClips>
  <ScaleCrop>false</ScaleCrop>
  <HeadingPairs>
    <vt:vector size="4" baseType="variant">
      <vt:variant>
        <vt:lpstr>Theme</vt:lpstr>
      </vt:variant>
      <vt:variant>
        <vt:i4>2</vt:i4>
      </vt:variant>
      <vt:variant>
        <vt:lpstr>Slide Titles</vt:lpstr>
      </vt:variant>
      <vt:variant>
        <vt:i4>26</vt:i4>
      </vt:variant>
    </vt:vector>
  </HeadingPairs>
  <TitlesOfParts>
    <vt:vector size="28" baseType="lpstr">
      <vt:lpstr>Profile</vt:lpstr>
      <vt:lpstr>USAID_no_header</vt:lpstr>
      <vt:lpstr>Session 5 </vt:lpstr>
      <vt:lpstr>Today’s Objectives</vt:lpstr>
      <vt:lpstr>Assessing the potential need for food </vt:lpstr>
      <vt:lpstr>Level of Risk </vt:lpstr>
      <vt:lpstr>Level of Risk </vt:lpstr>
      <vt:lpstr>Capacity to Respond</vt:lpstr>
      <vt:lpstr>Capacity to Respond</vt:lpstr>
      <vt:lpstr>Capacity to Respond</vt:lpstr>
      <vt:lpstr>Level of Risk    </vt:lpstr>
      <vt:lpstr>What type of food items should be acquired ?</vt:lpstr>
      <vt:lpstr>How much food will we need to acquire? </vt:lpstr>
      <vt:lpstr>Nutritional quality of stockpiled food</vt:lpstr>
      <vt:lpstr>Where can we obtain food for emergency distribution? </vt:lpstr>
      <vt:lpstr>The pandemic virus has arrived full force, and there is no surplus food in the community !!!</vt:lpstr>
      <vt:lpstr>Storing Emergency Food Stocks</vt:lpstr>
      <vt:lpstr>Considerations for food storage areas</vt:lpstr>
      <vt:lpstr>Determining who gets food first</vt:lpstr>
      <vt:lpstr>Determining when it is time to distribute food rations</vt:lpstr>
      <vt:lpstr>Determining when it is time to distribute food rations</vt:lpstr>
      <vt:lpstr>Distributing emergency food rations</vt:lpstr>
      <vt:lpstr>Distributing emergency food rations</vt:lpstr>
      <vt:lpstr>Distributing emergency food rations</vt:lpstr>
      <vt:lpstr>Distributing emergency food rations</vt:lpstr>
      <vt:lpstr>Maintaining transparency</vt:lpstr>
      <vt:lpstr>Maintaining transparency</vt:lpstr>
      <vt:lpstr>Thank You </vt:lpstr>
    </vt:vector>
  </TitlesOfParts>
  <Company>aed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Distributing Emergency Food</dc:title>
  <dc:creator>Laurie Starr - TANGO International</dc:creator>
  <cp:lastModifiedBy>Laurie </cp:lastModifiedBy>
  <cp:revision>80</cp:revision>
  <dcterms:created xsi:type="dcterms:W3CDTF">2007-12-03T14:07:51Z</dcterms:created>
  <dcterms:modified xsi:type="dcterms:W3CDTF">2009-10-14T18:46:22Z</dcterms:modified>
</cp:coreProperties>
</file>