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notesMasterIdLst>
    <p:notesMasterId r:id="rId20"/>
  </p:notesMasterIdLst>
  <p:handoutMasterIdLst>
    <p:handoutMasterId r:id="rId21"/>
  </p:handoutMasterIdLst>
  <p:sldIdLst>
    <p:sldId id="256" r:id="rId3"/>
    <p:sldId id="257" r:id="rId4"/>
    <p:sldId id="259" r:id="rId5"/>
    <p:sldId id="260" r:id="rId6"/>
    <p:sldId id="261" r:id="rId7"/>
    <p:sldId id="264" r:id="rId8"/>
    <p:sldId id="262" r:id="rId9"/>
    <p:sldId id="263" r:id="rId10"/>
    <p:sldId id="265" r:id="rId11"/>
    <p:sldId id="266" r:id="rId12"/>
    <p:sldId id="267" r:id="rId13"/>
    <p:sldId id="268" r:id="rId14"/>
    <p:sldId id="269" r:id="rId15"/>
    <p:sldId id="270" r:id="rId16"/>
    <p:sldId id="271" r:id="rId17"/>
    <p:sldId id="273" r:id="rId18"/>
    <p:sldId id="258" r:id="rId19"/>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3366FF"/>
    <a:srgbClr val="996633"/>
    <a:srgbClr val="3366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61041" autoAdjust="0"/>
  </p:normalViewPr>
  <p:slideViewPr>
    <p:cSldViewPr>
      <p:cViewPr>
        <p:scale>
          <a:sx n="75" d="100"/>
          <a:sy n="75" d="100"/>
        </p:scale>
        <p:origin x="-366" y="7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58" y="2496"/>
      </p:cViewPr>
      <p:guideLst>
        <p:guide orient="horz" pos="2928"/>
        <p:guide pos="216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1440" tIns="45720" rIns="91440" bIns="45720" rtlCol="0"/>
          <a:lstStyle>
            <a:lvl1pPr algn="r">
              <a:defRPr sz="1200"/>
            </a:lvl1pPr>
          </a:lstStyle>
          <a:p>
            <a:fld id="{B85DFF74-0A9D-49DF-B572-3D8D405A96E1}" type="datetimeFigureOut">
              <a:rPr lang="en-US" smtClean="0"/>
              <a:t>10/14/2009</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40" tIns="45720" rIns="91440" bIns="45720" rtlCol="0" anchor="b"/>
          <a:lstStyle>
            <a:lvl1pPr algn="r">
              <a:defRPr sz="1200"/>
            </a:lvl1pPr>
          </a:lstStyle>
          <a:p>
            <a:fld id="{AD92CAE6-E961-4C3E-A059-0AE901DD5343}" type="slidenum">
              <a:rPr lang="en-US" smtClean="0"/>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82119"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defRPr sz="1200" smtClean="0"/>
            </a:lvl1pPr>
          </a:lstStyle>
          <a:p>
            <a:pPr>
              <a:defRPr/>
            </a:pPr>
            <a:endParaRPr lang="en-US"/>
          </a:p>
        </p:txBody>
      </p:sp>
      <p:sp>
        <p:nvSpPr>
          <p:cNvPr id="7171" name="Rectangle 3"/>
          <p:cNvSpPr>
            <a:spLocks noGrp="1" noChangeArrowheads="1"/>
          </p:cNvSpPr>
          <p:nvPr>
            <p:ph type="dt" idx="1"/>
          </p:nvPr>
        </p:nvSpPr>
        <p:spPr bwMode="auto">
          <a:xfrm>
            <a:off x="3898102" y="0"/>
            <a:ext cx="2982119"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a:defRPr sz="1200" smtClean="0"/>
            </a:lvl1pPr>
          </a:lstStyle>
          <a:p>
            <a:pPr>
              <a:defRPr/>
            </a:pPr>
            <a:endParaRPr lang="en-US"/>
          </a:p>
        </p:txBody>
      </p:sp>
      <p:sp>
        <p:nvSpPr>
          <p:cNvPr id="6148"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8182" y="4415790"/>
            <a:ext cx="5505450" cy="418338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829967"/>
            <a:ext cx="2982119"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defRPr sz="1200" smtClean="0"/>
            </a:lvl1pPr>
          </a:lstStyle>
          <a:p>
            <a:pPr>
              <a:defRPr/>
            </a:pPr>
            <a:endParaRPr lang="en-US"/>
          </a:p>
        </p:txBody>
      </p:sp>
      <p:sp>
        <p:nvSpPr>
          <p:cNvPr id="7175" name="Rectangle 7"/>
          <p:cNvSpPr>
            <a:spLocks noGrp="1" noChangeArrowheads="1"/>
          </p:cNvSpPr>
          <p:nvPr>
            <p:ph type="sldNum" sz="quarter" idx="5"/>
          </p:nvPr>
        </p:nvSpPr>
        <p:spPr bwMode="auto">
          <a:xfrm>
            <a:off x="3898102" y="8829967"/>
            <a:ext cx="2982119"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a:defRPr sz="1200" smtClean="0"/>
            </a:lvl1pPr>
          </a:lstStyle>
          <a:p>
            <a:pPr>
              <a:defRPr/>
            </a:pPr>
            <a:fld id="{130C367C-801C-4D83-8AC5-913A060F3392}" type="slidenum">
              <a:rPr lang="en-US"/>
              <a:pPr>
                <a:defRPr/>
              </a:pPr>
              <a:t>‹#›</a:t>
            </a:fld>
            <a:endParaRPr 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1C9A82C0-5297-4BC3-A926-F54D720BA257}" type="slidenum">
              <a:rPr lang="en-US"/>
              <a:pPr/>
              <a:t>1</a:t>
            </a:fld>
            <a:endParaRPr 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r>
              <a:rPr lang="en-US" i="1" dirty="0" smtClean="0"/>
              <a:t>Before facilitating this session, confirm that each participant has a copy of the tool </a:t>
            </a:r>
            <a:r>
              <a:rPr lang="en-US" b="1" i="1" dirty="0" smtClean="0"/>
              <a:t>Volunteer Coordination </a:t>
            </a:r>
            <a:r>
              <a:rPr lang="en-US" b="0" i="1" dirty="0" smtClean="0"/>
              <a:t>and</a:t>
            </a:r>
            <a:r>
              <a:rPr lang="en-US" b="0" i="1" baseline="0" dirty="0" smtClean="0"/>
              <a:t> a copy of the Session 6 Activity Handout. </a:t>
            </a:r>
            <a:endParaRPr lang="en-US" b="1" i="1" dirty="0" smtClean="0"/>
          </a:p>
          <a:p>
            <a:pPr eaLnBrk="1" hangingPunct="1"/>
            <a:endParaRPr lang="en-US" b="1" i="1" dirty="0" smtClean="0"/>
          </a:p>
          <a:p>
            <a:pPr eaLnBrk="1" hangingPunct="1"/>
            <a:r>
              <a:rPr lang="en-US" i="1" dirty="0" smtClean="0"/>
              <a:t>Keep this slide on screen while people arrive and settle in for the session.</a:t>
            </a:r>
            <a:endParaRPr lang="en-US" b="1" dirty="0" smtClean="0"/>
          </a:p>
          <a:p>
            <a:pPr eaLnBrk="1" hangingPunct="1"/>
            <a:endParaRPr lang="en-US" dirty="0" smtClean="0"/>
          </a:p>
        </p:txBody>
      </p:sp>
      <p:sp>
        <p:nvSpPr>
          <p:cNvPr id="5" name="Footer Placeholder 4"/>
          <p:cNvSpPr>
            <a:spLocks noGrp="1"/>
          </p:cNvSpPr>
          <p:nvPr>
            <p:ph type="ftr" sz="quarter" idx="10"/>
          </p:nvPr>
        </p:nvSpPr>
        <p:spPr>
          <a:xfrm>
            <a:off x="240506" y="8610600"/>
            <a:ext cx="6488906" cy="464820"/>
          </a:xfrm>
        </p:spPr>
        <p:txBody>
          <a:bodyPr/>
          <a:lstStyle/>
          <a:p>
            <a:pPr>
              <a:defRPr/>
            </a:pPr>
            <a:r>
              <a:rPr lang="en-US" dirty="0"/>
              <a:t>Session </a:t>
            </a:r>
            <a:r>
              <a:rPr lang="en-US" dirty="0" smtClean="0"/>
              <a:t>6 </a:t>
            </a:r>
            <a:r>
              <a:rPr lang="en-US" dirty="0"/>
              <a:t>Facilitation Guide: </a:t>
            </a:r>
            <a:r>
              <a:rPr lang="en-US" dirty="0" smtClean="0"/>
              <a:t>Volunteer Coordination</a:t>
            </a:r>
            <a:endParaRPr lang="en-US" dirty="0"/>
          </a:p>
          <a:p>
            <a:pPr>
              <a:defRPr/>
            </a:pPr>
            <a:r>
              <a:rPr lang="en-US" b="1" dirty="0"/>
              <a:t>Prepared for AI.COMM by Tango </a:t>
            </a:r>
            <a:r>
              <a:rPr lang="en-US" b="1" dirty="0" smtClean="0"/>
              <a:t>International</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r>
              <a:rPr lang="en-US" b="1" i="1" dirty="0" smtClean="0"/>
              <a:t>Facilitator’s Note: </a:t>
            </a:r>
            <a:r>
              <a:rPr lang="en-US" i="1" dirty="0" smtClean="0"/>
              <a:t>Have</a:t>
            </a:r>
            <a:r>
              <a:rPr lang="en-US" i="1" baseline="0" dirty="0" smtClean="0"/>
              <a:t> the group review the table on page 7 of the tool </a:t>
            </a:r>
            <a:r>
              <a:rPr lang="en-US" b="1" i="1" dirty="0" smtClean="0"/>
              <a:t>Volu</a:t>
            </a:r>
            <a:r>
              <a:rPr lang="en-US" b="1" i="1" baseline="0" dirty="0" smtClean="0"/>
              <a:t>nteer Coordination. </a:t>
            </a:r>
          </a:p>
          <a:p>
            <a:pPr defTabSz="924458"/>
            <a:endParaRPr lang="en-US" b="1" i="1" dirty="0" smtClean="0"/>
          </a:p>
          <a:p>
            <a:pPr defTabSz="924458"/>
            <a:r>
              <a:rPr lang="en-US" dirty="0" smtClean="0"/>
              <a:t>The table in the tool provides examples, but what is most important is that </a:t>
            </a:r>
            <a:r>
              <a:rPr lang="en-US" b="1" i="1" u="sng" dirty="0" smtClean="0"/>
              <a:t>you</a:t>
            </a:r>
            <a:r>
              <a:rPr lang="en-US" u="sng" dirty="0" smtClean="0"/>
              <a:t> </a:t>
            </a:r>
            <a:r>
              <a:rPr lang="en-US" dirty="0" smtClean="0"/>
              <a:t>identify the needs of </a:t>
            </a:r>
            <a:r>
              <a:rPr lang="en-US" b="1" i="1" u="sng" dirty="0" smtClean="0"/>
              <a:t>your </a:t>
            </a:r>
            <a:r>
              <a:rPr lang="en-US" dirty="0" smtClean="0"/>
              <a:t>community.</a:t>
            </a:r>
            <a:r>
              <a:rPr lang="en-US" baseline="0"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130C367C-801C-4D83-8AC5-913A060F3392}" type="slidenum">
              <a:rPr lang="en-US" smtClean="0"/>
              <a:pPr>
                <a:defRPr/>
              </a:pPr>
              <a:t>10</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Together the response team  and the lead community volunteers will recruit people who have an interest in improving the chances of pandemic survival for the community as a whole. These groups of volunteers will be organized to help in specific pandemic preparedness and response areas. </a:t>
            </a:r>
          </a:p>
          <a:p>
            <a:endParaRPr lang="en-US" sz="800" dirty="0" smtClean="0"/>
          </a:p>
          <a:p>
            <a:pPr lvl="0"/>
            <a:r>
              <a:rPr lang="en-US" dirty="0" smtClean="0"/>
              <a:t>Widespread public awareness campaign can help to recruit volunteers. Organize public meetings, radio and TV interviews or skits, bulletins, and other regular communications through which community members have the opportunity to learn about how volunteer efforts can help protect the community from the impact of a pandemic and reduce death and suffering. </a:t>
            </a:r>
          </a:p>
          <a:p>
            <a:r>
              <a:rPr lang="en-US" sz="1700" dirty="0" smtClean="0">
                <a:sym typeface="Webdings"/>
              </a:rPr>
              <a:t></a:t>
            </a:r>
            <a:r>
              <a:rPr lang="en-US" sz="1050" dirty="0" smtClean="0">
                <a:sym typeface="Webdings"/>
              </a:rPr>
              <a:t> </a:t>
            </a:r>
            <a:r>
              <a:rPr lang="en-US" b="1" i="1" dirty="0" smtClean="0"/>
              <a:t>Facilitator’s Note: </a:t>
            </a:r>
            <a:r>
              <a:rPr lang="en-US" i="1" dirty="0" smtClean="0"/>
              <a:t>Before clicking forward, ask the group to brainstorm about all the available assets and skills that people may be able to contribute.  Encourage VERY</a:t>
            </a:r>
            <a:r>
              <a:rPr lang="en-US" i="1" baseline="0" dirty="0" smtClean="0"/>
              <a:t> creative thinking.  Support all ideas offered. </a:t>
            </a:r>
            <a:endParaRPr lang="en-US" i="1" dirty="0" smtClean="0"/>
          </a:p>
          <a:p>
            <a:r>
              <a:rPr lang="en-US" i="1" dirty="0" smtClean="0"/>
              <a:t>If participants are unable to come up with  ideas, offer the following:  </a:t>
            </a:r>
          </a:p>
          <a:p>
            <a:pPr lvl="1">
              <a:buFont typeface="Arial" pitchFamily="34" charset="0"/>
              <a:buChar char="•"/>
            </a:pPr>
            <a:r>
              <a:rPr lang="en-US" dirty="0" smtClean="0"/>
              <a:t>a truck for transporting supplies</a:t>
            </a:r>
            <a:endParaRPr lang="en-US" b="1" dirty="0" smtClean="0"/>
          </a:p>
          <a:p>
            <a:pPr lvl="1">
              <a:buFont typeface="Arial" pitchFamily="34" charset="0"/>
              <a:buChar char="•"/>
            </a:pPr>
            <a:r>
              <a:rPr lang="en-US" dirty="0" smtClean="0"/>
              <a:t>past medical training that can be put to use in home-based healthcare</a:t>
            </a:r>
            <a:endParaRPr lang="en-US" b="1" dirty="0" smtClean="0"/>
          </a:p>
          <a:p>
            <a:pPr lvl="1">
              <a:buFont typeface="Arial" pitchFamily="34" charset="0"/>
              <a:buChar char="•"/>
            </a:pPr>
            <a:r>
              <a:rPr lang="en-US" dirty="0" smtClean="0"/>
              <a:t>math skills to help people figure out how much food they need</a:t>
            </a:r>
            <a:endParaRPr lang="en-US" b="1" dirty="0" smtClean="0"/>
          </a:p>
          <a:p>
            <a:pPr lvl="1">
              <a:buFont typeface="Arial" pitchFamily="34" charset="0"/>
              <a:buChar char="•"/>
            </a:pPr>
            <a:r>
              <a:rPr lang="en-US" dirty="0" smtClean="0"/>
              <a:t>a strong and trusted community reputation to share important health and food security messages </a:t>
            </a:r>
            <a:endParaRPr lang="en-US" b="1" dirty="0" smtClean="0"/>
          </a:p>
          <a:p>
            <a:pPr lvl="1">
              <a:buFont typeface="Arial" pitchFamily="34" charset="0"/>
              <a:buChar char="•"/>
            </a:pPr>
            <a:r>
              <a:rPr lang="en-US" dirty="0" smtClean="0"/>
              <a:t>social skills to help with identifying households most at risk </a:t>
            </a:r>
            <a:endParaRPr lang="en-US" b="1" dirty="0" smtClean="0"/>
          </a:p>
          <a:p>
            <a:pPr lvl="1">
              <a:buFont typeface="Arial" pitchFamily="34" charset="0"/>
              <a:buChar char="•"/>
            </a:pPr>
            <a:r>
              <a:rPr lang="en-US" dirty="0" smtClean="0"/>
              <a:t>carpentry skills to help build food storage spaces</a:t>
            </a:r>
            <a:endParaRPr lang="en-US" b="1" dirty="0" smtClean="0"/>
          </a:p>
          <a:p>
            <a:pPr lvl="1">
              <a:buFont typeface="Arial" pitchFamily="34" charset="0"/>
              <a:buChar char="•"/>
            </a:pPr>
            <a:r>
              <a:rPr lang="en-US" dirty="0" smtClean="0"/>
              <a:t>spare lumber for food storage spaces or as a donation for cooking fuel</a:t>
            </a:r>
            <a:endParaRPr lang="en-US" b="1" dirty="0" smtClean="0"/>
          </a:p>
          <a:p>
            <a:endParaRPr lang="en-US" i="1" dirty="0" smtClean="0"/>
          </a:p>
          <a:p>
            <a:pPr lvl="0"/>
            <a:endParaRPr lang="en-US" dirty="0"/>
          </a:p>
        </p:txBody>
      </p:sp>
      <p:sp>
        <p:nvSpPr>
          <p:cNvPr id="4" name="Slide Number Placeholder 3"/>
          <p:cNvSpPr>
            <a:spLocks noGrp="1"/>
          </p:cNvSpPr>
          <p:nvPr>
            <p:ph type="sldNum" sz="quarter" idx="10"/>
          </p:nvPr>
        </p:nvSpPr>
        <p:spPr/>
        <p:txBody>
          <a:bodyPr/>
          <a:lstStyle/>
          <a:p>
            <a:pPr>
              <a:defRPr/>
            </a:pPr>
            <a:fld id="{130C367C-801C-4D83-8AC5-913A060F3392}" type="slidenum">
              <a:rPr lang="en-US" smtClean="0"/>
              <a:pPr>
                <a:defRPr/>
              </a:pPr>
              <a:t>11</a:t>
            </a:fld>
            <a:endParaRPr lang="en-US" dirty="0"/>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30C367C-801C-4D83-8AC5-913A060F3392}" type="slidenum">
              <a:rPr lang="en-US" smtClean="0"/>
              <a:pPr>
                <a:defRPr/>
              </a:pPr>
              <a:t>12</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30C367C-801C-4D83-8AC5-913A060F3392}" type="slidenum">
              <a:rPr lang="en-US" smtClean="0"/>
              <a:pPr>
                <a:defRPr/>
              </a:pPr>
              <a:t>13</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1" i="1" dirty="0" smtClean="0"/>
              <a:t>Facilitator’s Note:  </a:t>
            </a:r>
            <a:r>
              <a:rPr lang="en-US" b="0" i="1" dirty="0" smtClean="0"/>
              <a:t>The box will not appear until after a mouse click.</a:t>
            </a:r>
            <a:r>
              <a:rPr lang="en-US" b="0" i="1" baseline="0" dirty="0" smtClean="0"/>
              <a:t>  Before you click, you may wish to ask the group  “ What is the prime concern for all volunteers? “ </a:t>
            </a:r>
            <a:endParaRPr lang="en-US" dirty="0" smtClean="0"/>
          </a:p>
          <a:p>
            <a:endParaRPr lang="en-US" dirty="0" smtClean="0"/>
          </a:p>
          <a:p>
            <a:r>
              <a:rPr lang="en-US" dirty="0" smtClean="0"/>
              <a:t>Highly desired volunteers include, but are not limited to: </a:t>
            </a:r>
          </a:p>
          <a:p>
            <a:pPr lvl="1">
              <a:buFont typeface="Arial" pitchFamily="34" charset="0"/>
              <a:buChar char="•"/>
            </a:pPr>
            <a:r>
              <a:rPr lang="en-US" kern="1200" dirty="0" smtClean="0">
                <a:solidFill>
                  <a:schemeClr val="tx1"/>
                </a:solidFill>
                <a:latin typeface="Arial" charset="0"/>
                <a:ea typeface="+mn-ea"/>
                <a:cs typeface="+mn-cs"/>
              </a:rPr>
              <a:t>Retired healthcare personnel or people with medical training to provide home-based care to households when all members are sick, or to provide training in home-based health care to the community before the pandemic arrives </a:t>
            </a:r>
          </a:p>
          <a:p>
            <a:pPr lvl="1">
              <a:buFont typeface="Arial" pitchFamily="34" charset="0"/>
              <a:buChar char="•"/>
            </a:pPr>
            <a:r>
              <a:rPr lang="en-US" kern="1200" dirty="0" smtClean="0">
                <a:solidFill>
                  <a:schemeClr val="tx1"/>
                </a:solidFill>
                <a:latin typeface="Arial" charset="0"/>
                <a:ea typeface="+mn-ea"/>
                <a:cs typeface="+mn-cs"/>
              </a:rPr>
              <a:t>People who have recovered from the influenza strain (and who are presumably immune) to deliver food or provide home-based health care to needy households during the pandemic</a:t>
            </a:r>
          </a:p>
          <a:p>
            <a:pPr lvl="1">
              <a:buFont typeface="Arial" pitchFamily="34" charset="0"/>
              <a:buChar char="•"/>
            </a:pPr>
            <a:r>
              <a:rPr lang="en-US" kern="1200" dirty="0" smtClean="0">
                <a:solidFill>
                  <a:schemeClr val="tx1"/>
                </a:solidFill>
                <a:latin typeface="Arial" charset="0"/>
                <a:ea typeface="+mn-ea"/>
                <a:cs typeface="+mn-cs"/>
              </a:rPr>
              <a:t>Skilled laborers to help with the continuity of public services, such as water and sanitation, during the pandemic, or to help households and communities construct food storage spaces during the preparation phase </a:t>
            </a:r>
          </a:p>
          <a:p>
            <a:pPr lvl="1">
              <a:buFont typeface="Arial" pitchFamily="34" charset="0"/>
              <a:buChar char="•"/>
            </a:pPr>
            <a:r>
              <a:rPr lang="en-US" kern="1200" dirty="0" smtClean="0">
                <a:solidFill>
                  <a:schemeClr val="tx1"/>
                </a:solidFill>
                <a:latin typeface="Arial" charset="0"/>
                <a:ea typeface="+mn-ea"/>
                <a:cs typeface="+mn-cs"/>
              </a:rPr>
              <a:t>Mental health and spiritual counselors to provide grief counseling during and after the pandemic, to help spread messages that will reduce public fear and panic during the pandemic, to provide conflict resolution workshops with the community before the pandemic</a:t>
            </a:r>
          </a:p>
          <a:p>
            <a:pPr lvl="1">
              <a:buFont typeface="Arial" pitchFamily="34" charset="0"/>
              <a:buChar char="•"/>
            </a:pPr>
            <a:r>
              <a:rPr lang="en-US" kern="1200" dirty="0" smtClean="0">
                <a:solidFill>
                  <a:schemeClr val="tx1"/>
                </a:solidFill>
                <a:latin typeface="Arial" charset="0"/>
                <a:ea typeface="+mn-ea"/>
                <a:cs typeface="+mn-cs"/>
              </a:rPr>
              <a:t>People with disaster response training to provide medical assistance to households; to transport dead bodies; to transport food, fuel, or water; or to contribute to risk and crisis communication efforts </a:t>
            </a:r>
          </a:p>
          <a:p>
            <a:pPr lvl="1">
              <a:buFont typeface="Arial" pitchFamily="34" charset="0"/>
              <a:buChar char="•"/>
            </a:pPr>
            <a:r>
              <a:rPr lang="en-US" kern="1200" dirty="0" smtClean="0">
                <a:solidFill>
                  <a:schemeClr val="tx1"/>
                </a:solidFill>
                <a:latin typeface="Arial" charset="0"/>
                <a:ea typeface="+mn-ea"/>
                <a:cs typeface="+mn-cs"/>
              </a:rPr>
              <a:t>People who have trucks and vans that can help meet transportation needs</a:t>
            </a:r>
          </a:p>
          <a:p>
            <a:endParaRPr lang="en-US" dirty="0"/>
          </a:p>
        </p:txBody>
      </p:sp>
      <p:sp>
        <p:nvSpPr>
          <p:cNvPr id="4" name="Slide Number Placeholder 3"/>
          <p:cNvSpPr>
            <a:spLocks noGrp="1"/>
          </p:cNvSpPr>
          <p:nvPr>
            <p:ph type="sldNum" sz="quarter" idx="10"/>
          </p:nvPr>
        </p:nvSpPr>
        <p:spPr>
          <a:xfrm>
            <a:off x="3899694" y="8831580"/>
            <a:ext cx="2982119" cy="464820"/>
          </a:xfrm>
        </p:spPr>
        <p:txBody>
          <a:bodyPr/>
          <a:lstStyle/>
          <a:p>
            <a:pPr>
              <a:defRPr/>
            </a:pPr>
            <a:fld id="{130C367C-801C-4D83-8AC5-913A060F3392}" type="slidenum">
              <a:rPr lang="en-US" smtClean="0"/>
              <a:pPr>
                <a:defRPr/>
              </a:pPr>
              <a:t>14</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few limits to the type of assistance that volunteers can offer. The key will be to define the strengths and available assets of each volunteer and then find activities which maximize their resources in a way that helps the entire community to manage a pandemic response. The list on the screen identifies some ‘pre-pandemic volunteer activities.  The next slide identifies volunteer activities for during the pandemic. Use these lists as a jumping off point during community meetings, but do not limit volunteer activities to those that are listed. By envisioning numerous potential activities that could strengthen the community as a whole, people can be motivated to get involved and work together on common goals.</a:t>
            </a:r>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pPr>
              <a:defRPr/>
            </a:pPr>
            <a:fld id="{130C367C-801C-4D83-8AC5-913A060F3392}" type="slidenum">
              <a:rPr lang="en-US" smtClean="0"/>
              <a:pPr>
                <a:defRPr/>
              </a:pPr>
              <a:t>15</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0B9FBFB-E9E5-44C8-AF0A-644667DBF95B}" type="slidenum">
              <a:rPr lang="en-US" smtClean="0"/>
              <a:pPr>
                <a:defRPr/>
              </a:pPr>
              <a:t>17</a:t>
            </a:fld>
            <a:endParaRPr lang="en-US" dirty="0"/>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AD745540-5501-49C1-97C4-DDC5D35B1B2D}" type="slidenum">
              <a:rPr lang="en-US"/>
              <a:pPr/>
              <a:t>2</a:t>
            </a:fld>
            <a:endParaRPr 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pPr eaLnBrk="1" hangingPunct="1"/>
            <a:endParaRPr lang="en-US" dirty="0" smtClean="0"/>
          </a:p>
        </p:txBody>
      </p:sp>
      <p:sp>
        <p:nvSpPr>
          <p:cNvPr id="5" name="Footer Placeholder 4"/>
          <p:cNvSpPr>
            <a:spLocks noGrp="1"/>
          </p:cNvSpPr>
          <p:nvPr>
            <p:ph type="ftr" sz="quarter" idx="10"/>
          </p:nvPr>
        </p:nvSpPr>
        <p:spPr/>
        <p:txBody>
          <a:bodyPr/>
          <a:lstStyle/>
          <a:p>
            <a:pPr>
              <a:defRPr/>
            </a:pP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r>
              <a:rPr lang="en-US" dirty="0" smtClean="0"/>
              <a:t>Although the threat of pandemic influenza may not seem like it is about to happen, when it does become an issue it can move very quickly from one stage to the next. </a:t>
            </a:r>
            <a:r>
              <a:rPr lang="en-US" b="1" dirty="0" smtClean="0"/>
              <a:t>The sooner a community prepares, the better able it will be to respond. </a:t>
            </a:r>
            <a:r>
              <a:rPr lang="en-US" dirty="0" smtClean="0"/>
              <a:t>Unified communities who recognize the value of collectively and individually helping each other will have a greater chance of surviving any disaster.</a:t>
            </a:r>
          </a:p>
          <a:p>
            <a:endParaRPr lang="en-US" dirty="0"/>
          </a:p>
        </p:txBody>
      </p:sp>
      <p:sp>
        <p:nvSpPr>
          <p:cNvPr id="4" name="Slide Number Placeholder 3"/>
          <p:cNvSpPr>
            <a:spLocks noGrp="1"/>
          </p:cNvSpPr>
          <p:nvPr>
            <p:ph type="sldNum" sz="quarter" idx="10"/>
          </p:nvPr>
        </p:nvSpPr>
        <p:spPr/>
        <p:txBody>
          <a:bodyPr/>
          <a:lstStyle/>
          <a:p>
            <a:pPr>
              <a:defRPr/>
            </a:pPr>
            <a:fld id="{130C367C-801C-4D83-8AC5-913A060F3392}"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lvl="0"/>
            <a:r>
              <a:rPr lang="en-US" b="1" i="1" dirty="0" smtClean="0"/>
              <a:t>Services</a:t>
            </a:r>
            <a:r>
              <a:rPr lang="en-US" dirty="0" smtClean="0"/>
              <a:t> - Examples: providing space for food storage, holding community awareness meetings, providing training for warehouse management, or helping to identify at-risk households. </a:t>
            </a:r>
          </a:p>
          <a:p>
            <a:pPr lvl="0"/>
            <a:r>
              <a:rPr lang="en-US" sz="2000" dirty="0" smtClean="0">
                <a:sym typeface="Webdings"/>
              </a:rPr>
              <a:t></a:t>
            </a:r>
            <a:r>
              <a:rPr lang="en-US" sz="1600" dirty="0" smtClean="0">
                <a:sym typeface="Webdings"/>
              </a:rPr>
              <a:t> </a:t>
            </a:r>
            <a:r>
              <a:rPr lang="en-US" b="1" i="1" dirty="0" smtClean="0"/>
              <a:t>Facilitator’s Note: </a:t>
            </a:r>
            <a:r>
              <a:rPr lang="en-US" dirty="0" smtClean="0"/>
              <a:t> </a:t>
            </a:r>
            <a:r>
              <a:rPr lang="en-US" i="1" dirty="0" smtClean="0"/>
              <a:t>Ask participants to contribute  a few more ideas for services offered by local businesses or organizations which could help a community prepare and respond to a pandemic. </a:t>
            </a:r>
            <a:endParaRPr lang="en-US" dirty="0" smtClean="0"/>
          </a:p>
          <a:p>
            <a:pPr lvl="0"/>
            <a:endParaRPr lang="en-US" dirty="0" smtClean="0"/>
          </a:p>
          <a:p>
            <a:pPr lvl="0"/>
            <a:r>
              <a:rPr lang="en-US" b="1" i="1" dirty="0" smtClean="0"/>
              <a:t>Volunteer man-power - </a:t>
            </a:r>
            <a:r>
              <a:rPr lang="en-US" b="1" dirty="0" smtClean="0"/>
              <a:t> </a:t>
            </a:r>
            <a:r>
              <a:rPr lang="en-US" dirty="0" smtClean="0"/>
              <a:t>Examples: posting flyers, delivering food to isolated households, assisting with home-health care, or organizing at-home activities for children when schools are closed. </a:t>
            </a:r>
          </a:p>
          <a:p>
            <a:pPr lvl="0"/>
            <a:endParaRPr lang="en-US" dirty="0" smtClean="0"/>
          </a:p>
          <a:p>
            <a:pPr defTabSz="924458"/>
            <a:r>
              <a:rPr lang="en-US" sz="2000" dirty="0" smtClean="0">
                <a:sym typeface="Webdings"/>
              </a:rPr>
              <a:t></a:t>
            </a:r>
            <a:r>
              <a:rPr lang="en-US" sz="1600" dirty="0" smtClean="0">
                <a:sym typeface="Webdings"/>
              </a:rPr>
              <a:t> </a:t>
            </a:r>
            <a:r>
              <a:rPr lang="en-US" b="1" i="1" dirty="0" smtClean="0"/>
              <a:t>Facilitator’s Note: </a:t>
            </a:r>
            <a:r>
              <a:rPr lang="en-US" dirty="0" smtClean="0"/>
              <a:t> </a:t>
            </a:r>
            <a:r>
              <a:rPr lang="en-US" i="1" dirty="0" smtClean="0"/>
              <a:t>Ask participants to contribute  a few more ideas about how people in the community could use their skills to  help the community prepare and respond to an influenza pandemic. </a:t>
            </a:r>
            <a:endParaRPr lang="en-US" dirty="0" smtClean="0"/>
          </a:p>
          <a:p>
            <a:pPr lvl="0"/>
            <a:endParaRPr lang="en-US" dirty="0" smtClean="0"/>
          </a:p>
          <a:p>
            <a:pPr defTabSz="924458"/>
            <a:r>
              <a:rPr lang="en-US" b="1" i="1" dirty="0" smtClean="0"/>
              <a:t>Personal resources</a:t>
            </a:r>
            <a:r>
              <a:rPr lang="en-US" b="1" i="0" baseline="0" dirty="0" smtClean="0"/>
              <a:t> – </a:t>
            </a:r>
            <a:r>
              <a:rPr lang="en-US" b="0" i="0" baseline="0" dirty="0" smtClean="0"/>
              <a:t>Examples:</a:t>
            </a:r>
            <a:r>
              <a:rPr lang="en-US" b="0" dirty="0" smtClean="0"/>
              <a:t> </a:t>
            </a:r>
            <a:r>
              <a:rPr lang="en-US" dirty="0" smtClean="0"/>
              <a:t>trucks, water or food storage containers, cell phones, water filters, or ham/amateur radios. </a:t>
            </a:r>
          </a:p>
          <a:p>
            <a:pPr lvl="0"/>
            <a:endParaRPr lang="en-US" dirty="0" smtClean="0"/>
          </a:p>
          <a:p>
            <a:pPr defTabSz="924458"/>
            <a:r>
              <a:rPr lang="en-US" sz="2000" dirty="0" smtClean="0">
                <a:sym typeface="Webdings"/>
              </a:rPr>
              <a:t></a:t>
            </a:r>
            <a:r>
              <a:rPr lang="en-US" sz="1600" dirty="0" smtClean="0">
                <a:sym typeface="Webdings"/>
              </a:rPr>
              <a:t> </a:t>
            </a:r>
            <a:r>
              <a:rPr lang="en-US" b="1" i="1" dirty="0" smtClean="0"/>
              <a:t>Facilitator’s Note: </a:t>
            </a:r>
            <a:r>
              <a:rPr lang="en-US" dirty="0" smtClean="0"/>
              <a:t> </a:t>
            </a:r>
            <a:r>
              <a:rPr lang="en-US" i="1" dirty="0" smtClean="0"/>
              <a:t>Ask participants to identify a few other assets and resources people might be able to contribute to community preparation and response efforts.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130C367C-801C-4D83-8AC5-913A060F3392}"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2000" dirty="0" smtClean="0">
                <a:sym typeface="Webdings"/>
              </a:rPr>
              <a:t></a:t>
            </a:r>
            <a:r>
              <a:rPr lang="en-US" sz="1600" dirty="0" smtClean="0">
                <a:sym typeface="Webdings"/>
              </a:rPr>
              <a:t> </a:t>
            </a:r>
            <a:r>
              <a:rPr lang="en-US" b="1" i="1" dirty="0" smtClean="0"/>
              <a:t>Facilitator’s Note: </a:t>
            </a:r>
            <a:r>
              <a:rPr lang="en-US" dirty="0" smtClean="0"/>
              <a:t> </a:t>
            </a:r>
            <a:r>
              <a:rPr lang="en-US" i="1" dirty="0" smtClean="0"/>
              <a:t>Have the group turn to page 3 in the tool </a:t>
            </a:r>
            <a:r>
              <a:rPr lang="en-US" b="1" i="1" dirty="0" smtClean="0"/>
              <a:t>Volunteer Coordination</a:t>
            </a:r>
            <a:r>
              <a:rPr lang="en-US" i="1" dirty="0" smtClean="0"/>
              <a:t> and follow along as you explain the next slide. </a:t>
            </a:r>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130C367C-801C-4D83-8AC5-913A060F3392}" type="slidenum">
              <a:rPr lang="en-US" smtClean="0"/>
              <a:pPr>
                <a:defRPr/>
              </a:pPr>
              <a:t>5</a:t>
            </a:fld>
            <a:endParaRPr lang="en-US" dirty="0"/>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b="1" i="1" dirty="0" smtClean="0"/>
              <a:t>Explain</a:t>
            </a:r>
            <a:r>
              <a:rPr lang="en-US" i="1" dirty="0" smtClean="0"/>
              <a:t> </a:t>
            </a:r>
            <a:r>
              <a:rPr lang="en-US" dirty="0" smtClean="0"/>
              <a:t>that the first column lists some sample community organizations and private businesses. </a:t>
            </a:r>
          </a:p>
          <a:p>
            <a:r>
              <a:rPr lang="en-US" dirty="0" smtClean="0"/>
              <a:t>The second column lists services each organization currently offers to the community. </a:t>
            </a:r>
          </a:p>
          <a:p>
            <a:r>
              <a:rPr lang="en-US" dirty="0" smtClean="0"/>
              <a:t>The third column lists other services each business or organization might be able to offer </a:t>
            </a:r>
            <a:r>
              <a:rPr lang="en-US" b="1" dirty="0" smtClean="0"/>
              <a:t>in preparation </a:t>
            </a:r>
            <a:r>
              <a:rPr lang="en-US" dirty="0" smtClean="0"/>
              <a:t>for pandemic response. For example, an adult education center might be willing to provide meeting space for public education on pandemic preparedness; local storekeepers might be able to help the</a:t>
            </a:r>
            <a:r>
              <a:rPr lang="en-US" b="1" dirty="0" smtClean="0"/>
              <a:t> </a:t>
            </a:r>
            <a:r>
              <a:rPr lang="en-US" dirty="0" smtClean="0"/>
              <a:t>response team identify households that are likely to run out of food during a severe pandemic.</a:t>
            </a:r>
          </a:p>
          <a:p>
            <a:pPr lvl="0"/>
            <a:r>
              <a:rPr lang="en-US" dirty="0" smtClean="0"/>
              <a:t>The fourth column lists services each business or organization might offer </a:t>
            </a:r>
            <a:r>
              <a:rPr lang="en-US" b="1" dirty="0" smtClean="0"/>
              <a:t>once the pandemic virus arrives</a:t>
            </a:r>
            <a:r>
              <a:rPr lang="en-US" dirty="0" smtClean="0"/>
              <a:t> in the community in full force. For example, church groups might be willing to offer grief counseling; businesses whose normal commerce has been disrupted might be willing to use their transportation resources to help deliver food, fuel, and other basic necessities. </a:t>
            </a:r>
          </a:p>
          <a:p>
            <a:pPr lvl="0"/>
            <a:r>
              <a:rPr lang="en-US" dirty="0" smtClean="0"/>
              <a:t>The last column lists additional resources or training that each business or organization may need in order to provide the newly identified preparedness and response services. For example, a small child care center (that will likely close during a severe pandemic) may be willing to offer space for emergency food storage, but may not know how to properly inventory, store, and ration large quantities of food. </a:t>
            </a:r>
          </a:p>
          <a:p>
            <a:r>
              <a:rPr lang="en-US" b="1" i="1" dirty="0" smtClean="0">
                <a:solidFill>
                  <a:srgbClr val="3366FF"/>
                </a:solidFill>
              </a:rPr>
              <a:t>Small Group Work – Inventory of Community Services and Businesses</a:t>
            </a:r>
          </a:p>
          <a:p>
            <a:pPr marL="231115" indent="-231115">
              <a:buFont typeface="+mj-lt"/>
              <a:buAutoNum type="arabicPeriod"/>
            </a:pPr>
            <a:r>
              <a:rPr lang="en-US" dirty="0" smtClean="0"/>
              <a:t>Ask participants to form teams of 4-5.</a:t>
            </a:r>
          </a:p>
          <a:p>
            <a:pPr marL="231115" indent="-231115">
              <a:buFont typeface="+mj-lt"/>
              <a:buAutoNum type="arabicPeriod"/>
            </a:pPr>
            <a:r>
              <a:rPr lang="en-US" dirty="0" smtClean="0"/>
              <a:t>Confirm that each participant has the activity sheet for Session 6.</a:t>
            </a:r>
          </a:p>
          <a:p>
            <a:pPr marL="231115" indent="-231115">
              <a:buFont typeface="+mj-lt"/>
              <a:buAutoNum type="arabicPeriod"/>
            </a:pPr>
            <a:r>
              <a:rPr lang="en-US" dirty="0" smtClean="0"/>
              <a:t>Have the small groups fill out the inventory using examples from their own communities. Give the participants 30 minutes for group work.</a:t>
            </a:r>
          </a:p>
          <a:p>
            <a:endParaRPr lang="en-US" dirty="0"/>
          </a:p>
        </p:txBody>
      </p:sp>
      <p:sp>
        <p:nvSpPr>
          <p:cNvPr id="4" name="Slide Number Placeholder 3"/>
          <p:cNvSpPr>
            <a:spLocks noGrp="1"/>
          </p:cNvSpPr>
          <p:nvPr>
            <p:ph type="sldNum" sz="quarter" idx="10"/>
          </p:nvPr>
        </p:nvSpPr>
        <p:spPr/>
        <p:txBody>
          <a:bodyPr/>
          <a:lstStyle/>
          <a:p>
            <a:pPr>
              <a:defRPr/>
            </a:pPr>
            <a:fld id="{130C367C-801C-4D83-8AC5-913A060F3392}" type="slidenum">
              <a:rPr lang="en-US" smtClean="0"/>
              <a:pPr>
                <a:defRPr/>
              </a:pPr>
              <a:t>6</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example, using the sample inventory chart on page 3 of the tool </a:t>
            </a:r>
            <a:r>
              <a:rPr lang="en-US" b="1" i="1" dirty="0" smtClean="0"/>
              <a:t>Volunteer Coordination</a:t>
            </a:r>
            <a:r>
              <a:rPr lang="en-US" dirty="0" smtClean="0"/>
              <a:t>, consider the newly identified services offered by the ABC adult education center (Row 1). </a:t>
            </a:r>
          </a:p>
          <a:p>
            <a:endParaRPr lang="en-US" dirty="0" smtClean="0"/>
          </a:p>
          <a:p>
            <a:r>
              <a:rPr lang="en-US" dirty="0" smtClean="0"/>
              <a:t>This organization agreed to offer awareness classes on how to prepare for the impact of a pandemic and also to assist households in determining how much food they will need to store. Current students and members of the workforce that pass by this center will know about the availability of these services and will have access to them, but what about widows, the elderly, the disabled, orphans, or people with no transportation?  </a:t>
            </a:r>
          </a:p>
          <a:p>
            <a:endParaRPr lang="en-US" dirty="0" smtClean="0"/>
          </a:p>
          <a:p>
            <a:r>
              <a:rPr lang="en-US" b="1" i="1" dirty="0" smtClean="0"/>
              <a:t>Facilitator’s Note: </a:t>
            </a:r>
            <a:r>
              <a:rPr lang="en-US" i="1" dirty="0" smtClean="0"/>
              <a:t>Remind the group about how the Tool </a:t>
            </a:r>
            <a:r>
              <a:rPr lang="en-US" b="1" i="1" dirty="0" smtClean="0"/>
              <a:t>Identifying Those</a:t>
            </a:r>
            <a:r>
              <a:rPr lang="en-US" b="1" i="1" baseline="0" dirty="0" smtClean="0"/>
              <a:t> </a:t>
            </a:r>
            <a:r>
              <a:rPr lang="en-US" b="1" i="1" dirty="0" smtClean="0"/>
              <a:t>Most at Risk of Food Insecurity</a:t>
            </a:r>
            <a:r>
              <a:rPr lang="en-US" i="1" dirty="0" smtClean="0"/>
              <a:t>, discussed in Session 3, can provide  in-depth guidance on identifying vulnerable populations. </a:t>
            </a:r>
          </a:p>
          <a:p>
            <a:endParaRPr lang="en-US" dirty="0"/>
          </a:p>
        </p:txBody>
      </p:sp>
      <p:sp>
        <p:nvSpPr>
          <p:cNvPr id="4" name="Slide Number Placeholder 3"/>
          <p:cNvSpPr>
            <a:spLocks noGrp="1"/>
          </p:cNvSpPr>
          <p:nvPr>
            <p:ph type="sldNum" sz="quarter" idx="10"/>
          </p:nvPr>
        </p:nvSpPr>
        <p:spPr/>
        <p:txBody>
          <a:bodyPr/>
          <a:lstStyle/>
          <a:p>
            <a:pPr>
              <a:defRPr/>
            </a:pPr>
            <a:fld id="{130C367C-801C-4D83-8AC5-913A060F3392}" type="slidenum">
              <a:rPr lang="en-US" smtClean="0"/>
              <a:pPr>
                <a:defRPr/>
              </a:pPr>
              <a:t>7</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Remind the</a:t>
            </a:r>
            <a:r>
              <a:rPr lang="en-US" baseline="0" dirty="0" smtClean="0"/>
              <a:t> group that this list is just an example. </a:t>
            </a:r>
            <a:r>
              <a:rPr lang="en-US" dirty="0" smtClean="0"/>
              <a:t>Potential lead volunteers are not limited to  representatives from the groups listed on the screen</a:t>
            </a:r>
            <a:r>
              <a:rPr lang="en-US" baseline="0" dirty="0" smtClean="0"/>
              <a:t> </a:t>
            </a:r>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130C367C-801C-4D83-8AC5-913A060F3392}" type="slidenum">
              <a:rPr lang="en-US" smtClean="0"/>
              <a:pPr>
                <a:defRPr/>
              </a:pPr>
              <a:t>8</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r>
              <a:rPr lang="en-US" dirty="0" smtClean="0"/>
              <a:t>The lead volunteer will act as the contact person for response efforts during the pandemic. </a:t>
            </a:r>
          </a:p>
          <a:p>
            <a:pPr defTabSz="924458"/>
            <a:endParaRPr lang="en-US" dirty="0" smtClean="0"/>
          </a:p>
          <a:p>
            <a:pPr defTabSz="924458"/>
            <a:r>
              <a:rPr lang="en-US" dirty="0" smtClean="0"/>
              <a:t>Given that one in three persons may become ill from the virus, it is essential to have backup alternates. Identify two alternates who can take on the tasks if the lead volunteer becomes ill.</a:t>
            </a:r>
          </a:p>
          <a:p>
            <a:endParaRPr lang="en-US" dirty="0" smtClean="0"/>
          </a:p>
          <a:p>
            <a:r>
              <a:rPr lang="en-US" b="1" i="1" dirty="0" smtClean="0"/>
              <a:t>Facilitator’s Note:  </a:t>
            </a:r>
            <a:r>
              <a:rPr lang="en-US" i="1" dirty="0" smtClean="0"/>
              <a:t>The box appears after a mouse click.  </a:t>
            </a:r>
            <a:endParaRPr lang="en-US" b="0" dirty="0" smtClean="0"/>
          </a:p>
          <a:p>
            <a:endParaRPr lang="en-US" dirty="0"/>
          </a:p>
        </p:txBody>
      </p:sp>
      <p:sp>
        <p:nvSpPr>
          <p:cNvPr id="4" name="Slide Number Placeholder 3"/>
          <p:cNvSpPr>
            <a:spLocks noGrp="1"/>
          </p:cNvSpPr>
          <p:nvPr>
            <p:ph type="sldNum" sz="quarter" idx="10"/>
          </p:nvPr>
        </p:nvSpPr>
        <p:spPr/>
        <p:txBody>
          <a:bodyPr/>
          <a:lstStyle/>
          <a:p>
            <a:pPr>
              <a:defRPr/>
            </a:pPr>
            <a:fld id="{130C367C-801C-4D83-8AC5-913A060F3392}" type="slidenum">
              <a:rPr lang="en-US" smtClean="0"/>
              <a:pPr>
                <a:defRPr/>
              </a:pPr>
              <a:t>9</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152400" y="1752600"/>
            <a:ext cx="8991600" cy="5105400"/>
          </a:xfrm>
          <a:prstGeom prst="rect">
            <a:avLst/>
          </a:prstGeom>
          <a:solidFill>
            <a:srgbClr val="DDDDDD"/>
          </a:solidFill>
          <a:ln w="9525">
            <a:noFill/>
            <a:miter lim="800000"/>
            <a:headEnd/>
            <a:tailEnd/>
          </a:ln>
          <a:effectLst/>
        </p:spPr>
        <p:txBody>
          <a:bodyPr wrap="none" anchor="ctr"/>
          <a:lstStyle/>
          <a:p>
            <a:pPr>
              <a:defRPr/>
            </a:pPr>
            <a:endParaRPr lang="en-US"/>
          </a:p>
        </p:txBody>
      </p:sp>
      <p:sp>
        <p:nvSpPr>
          <p:cNvPr id="5" name="Rectangle 3"/>
          <p:cNvSpPr>
            <a:spLocks noChangeArrowheads="1"/>
          </p:cNvSpPr>
          <p:nvPr userDrawn="1"/>
        </p:nvSpPr>
        <p:spPr bwMode="auto">
          <a:xfrm>
            <a:off x="0" y="1752600"/>
            <a:ext cx="9144000" cy="152400"/>
          </a:xfrm>
          <a:prstGeom prst="rect">
            <a:avLst/>
          </a:prstGeom>
          <a:solidFill>
            <a:srgbClr val="FFCC00"/>
          </a:solidFill>
          <a:ln w="9525">
            <a:noFill/>
            <a:miter lim="800000"/>
            <a:headEnd/>
            <a:tailEnd/>
          </a:ln>
          <a:effectLst/>
        </p:spPr>
        <p:txBody>
          <a:bodyPr wrap="none" anchor="ctr"/>
          <a:lstStyle/>
          <a:p>
            <a:pPr>
              <a:defRPr/>
            </a:pPr>
            <a:endParaRPr lang="en-US"/>
          </a:p>
        </p:txBody>
      </p:sp>
      <p:sp>
        <p:nvSpPr>
          <p:cNvPr id="6" name="Rectangle 4"/>
          <p:cNvSpPr>
            <a:spLocks noChangeArrowheads="1"/>
          </p:cNvSpPr>
          <p:nvPr userDrawn="1"/>
        </p:nvSpPr>
        <p:spPr bwMode="auto">
          <a:xfrm>
            <a:off x="0" y="1905000"/>
            <a:ext cx="152400" cy="4953000"/>
          </a:xfrm>
          <a:prstGeom prst="rect">
            <a:avLst/>
          </a:prstGeom>
          <a:solidFill>
            <a:srgbClr val="3366FF"/>
          </a:solidFill>
          <a:ln w="9525">
            <a:noFill/>
            <a:miter lim="800000"/>
            <a:headEnd/>
            <a:tailEnd/>
          </a:ln>
          <a:effectLst/>
        </p:spPr>
        <p:txBody>
          <a:bodyPr wrap="none" anchor="ctr"/>
          <a:lstStyle/>
          <a:p>
            <a:pPr>
              <a:defRPr/>
            </a:pPr>
            <a:endParaRPr lang="en-US"/>
          </a:p>
        </p:txBody>
      </p:sp>
      <p:pic>
        <p:nvPicPr>
          <p:cNvPr id="7" name="Picture 13" descr="AICOMM_Logo_F"/>
          <p:cNvPicPr>
            <a:picLocks noChangeAspect="1" noChangeArrowheads="1"/>
          </p:cNvPicPr>
          <p:nvPr userDrawn="1"/>
        </p:nvPicPr>
        <p:blipFill>
          <a:blip r:embed="rId2" cstate="print"/>
          <a:srcRect/>
          <a:stretch>
            <a:fillRect/>
          </a:stretch>
        </p:blipFill>
        <p:spPr bwMode="auto">
          <a:xfrm>
            <a:off x="457200" y="457200"/>
            <a:ext cx="2209800" cy="768350"/>
          </a:xfrm>
          <a:prstGeom prst="rect">
            <a:avLst/>
          </a:prstGeom>
          <a:noFill/>
          <a:ln w="9525">
            <a:noFill/>
            <a:miter lim="800000"/>
            <a:headEnd/>
            <a:tailEnd/>
          </a:ln>
        </p:spPr>
      </p:pic>
      <p:pic>
        <p:nvPicPr>
          <p:cNvPr id="8" name="Picture 14" descr="H2P_logo_final"/>
          <p:cNvPicPr>
            <a:picLocks noChangeAspect="1" noChangeArrowheads="1"/>
          </p:cNvPicPr>
          <p:nvPr userDrawn="1"/>
        </p:nvPicPr>
        <p:blipFill>
          <a:blip r:embed="rId3" cstate="print"/>
          <a:srcRect/>
          <a:stretch>
            <a:fillRect/>
          </a:stretch>
        </p:blipFill>
        <p:spPr bwMode="auto">
          <a:xfrm>
            <a:off x="7162800" y="381000"/>
            <a:ext cx="1447800" cy="993775"/>
          </a:xfrm>
          <a:prstGeom prst="rect">
            <a:avLst/>
          </a:prstGeom>
          <a:noFill/>
          <a:ln w="9525">
            <a:noFill/>
            <a:miter lim="800000"/>
            <a:headEnd/>
            <a:tailEnd/>
          </a:ln>
        </p:spPr>
      </p:pic>
      <p:sp>
        <p:nvSpPr>
          <p:cNvPr id="4101" name="Rectangle 5"/>
          <p:cNvSpPr>
            <a:spLocks noGrp="1" noChangeArrowheads="1"/>
          </p:cNvSpPr>
          <p:nvPr>
            <p:ph type="ctrTitle"/>
          </p:nvPr>
        </p:nvSpPr>
        <p:spPr>
          <a:xfrm>
            <a:off x="1676400" y="2667000"/>
            <a:ext cx="6248400" cy="685800"/>
          </a:xfrm>
        </p:spPr>
        <p:txBody>
          <a:bodyPr/>
          <a:lstStyle>
            <a:lvl1pPr algn="ctr">
              <a:defRPr sz="3200"/>
            </a:lvl1pPr>
          </a:lstStyle>
          <a:p>
            <a:r>
              <a:rPr lang="en-US"/>
              <a:t>Click to edit Master title style</a:t>
            </a:r>
          </a:p>
        </p:txBody>
      </p:sp>
      <p:sp>
        <p:nvSpPr>
          <p:cNvPr id="4102" name="Rectangle 6"/>
          <p:cNvSpPr>
            <a:spLocks noGrp="1" noChangeArrowheads="1"/>
          </p:cNvSpPr>
          <p:nvPr>
            <p:ph type="subTitle" idx="1"/>
          </p:nvPr>
        </p:nvSpPr>
        <p:spPr>
          <a:xfrm>
            <a:off x="1295400" y="3505200"/>
            <a:ext cx="7010400" cy="1600200"/>
          </a:xfrm>
        </p:spPr>
        <p:txBody>
          <a:bodyPr/>
          <a:lstStyle>
            <a:lvl1pPr marL="0" indent="0" algn="ctr">
              <a:buFont typeface="Wingdings" pitchFamily="2" charset="2"/>
              <a:buNone/>
              <a:defRPr sz="2800"/>
            </a:lvl1pPr>
          </a:lstStyle>
          <a:p>
            <a:r>
              <a:rPr lang="en-US"/>
              <a:t>Click to edit Master subtitle style</a:t>
            </a:r>
          </a:p>
        </p:txBody>
      </p:sp>
      <p:sp>
        <p:nvSpPr>
          <p:cNvPr id="9" name="Rectangle 7"/>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p>
        </p:txBody>
      </p:sp>
      <p:sp>
        <p:nvSpPr>
          <p:cNvPr id="10" name="Rectangle 8"/>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p>
        </p:txBody>
      </p:sp>
      <p:sp>
        <p:nvSpPr>
          <p:cNvPr id="11" name="Rectangle 9"/>
          <p:cNvSpPr>
            <a:spLocks noGrp="1" noChangeArrowheads="1"/>
          </p:cNvSpPr>
          <p:nvPr>
            <p:ph type="sldNum" sz="quarter" idx="12"/>
          </p:nvPr>
        </p:nvSpPr>
        <p:spPr>
          <a:xfrm>
            <a:off x="6553200" y="6248400"/>
            <a:ext cx="1905000" cy="457200"/>
          </a:xfrm>
        </p:spPr>
        <p:txBody>
          <a:bodyPr/>
          <a:lstStyle>
            <a:lvl1pPr>
              <a:defRPr smtClean="0"/>
            </a:lvl1pPr>
          </a:lstStyle>
          <a:p>
            <a:pPr>
              <a:defRPr/>
            </a:pPr>
            <a:fld id="{C000709F-1B0C-4744-81CD-4953E76AE1B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FFFE36-2131-4281-BF19-272A21DC3F5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45250" y="228600"/>
            <a:ext cx="2122488"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 y="228600"/>
            <a:ext cx="62166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D94AB2-092D-4F11-B495-05B0D562A82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CF0128C-72EB-4786-AFA6-37714258900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1776F7F-9093-4DE8-AC02-01CB8618E66E}"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95C201B-C8DB-4838-8A12-4004CD46B2A2}"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7213"/>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7213"/>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54F377B-7B38-41EA-882A-1B77C2CF215E}"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88EA755-4F7B-49C6-A3ED-30A2C61FF9D8}"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26DDF77-ECC6-4812-B67B-C6152A577719}"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E1BCB73-D289-452C-B1AE-1313E722BF25}"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5E12640-CFF9-4302-9356-0FF8E967198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B182B0-1379-4754-9D85-E42C6205871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1653C84-300C-4DB8-B329-C80F4EA9CF9B}"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44F8EE-92BC-4020-98A7-2A1D9D16FACA}"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9850" y="301625"/>
            <a:ext cx="2038350" cy="54117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301625"/>
            <a:ext cx="5965825" cy="54117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94A5052-915F-4603-B03A-C5A072F4B78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42E6F07-2B9D-4485-A8FD-D7235898D77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86A44B-225D-4592-B7E0-AFF51BEFB0A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E7E78DD-B49E-422C-A981-043EF2C9257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00E0467-6138-404C-AEF8-6D15F93CAF8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9BDC51E-0E4F-4B52-BD78-64ACB5B4A6B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0600E02-AD9D-4F2F-B03D-2E3A25C04D2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AF3241-59B6-4A8C-A659-DF87AF4B59F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 y="228600"/>
            <a:ext cx="800100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6" name="Rectangle 4"/>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Verdana" pitchFamily="34" charset="0"/>
              </a:defRPr>
            </a:lvl1pPr>
          </a:lstStyle>
          <a:p>
            <a:pPr>
              <a:defRPr/>
            </a:pPr>
            <a:endParaRPr lang="en-US"/>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smtClean="0">
                <a:latin typeface="Verdana" pitchFamily="34" charset="0"/>
              </a:defRPr>
            </a:lvl1pPr>
          </a:lstStyle>
          <a:p>
            <a:pPr>
              <a:defRPr/>
            </a:pPr>
            <a:endParaRPr lang="en-US"/>
          </a:p>
        </p:txBody>
      </p:sp>
      <p:sp>
        <p:nvSpPr>
          <p:cNvPr id="3078" name="Rectangle 6"/>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Verdana" pitchFamily="34" charset="0"/>
              </a:defRPr>
            </a:lvl1pPr>
          </a:lstStyle>
          <a:p>
            <a:pPr>
              <a:defRPr/>
            </a:pPr>
            <a:fld id="{0F5813C2-8915-4909-B40A-69951F7041FE}" type="slidenum">
              <a:rPr lang="en-US"/>
              <a:pPr>
                <a:defRPr/>
              </a:pPr>
              <a:t>‹#›</a:t>
            </a:fld>
            <a:endParaRPr lang="en-US"/>
          </a:p>
        </p:txBody>
      </p:sp>
      <p:sp>
        <p:nvSpPr>
          <p:cNvPr id="3079" name="Rectangle 7"/>
          <p:cNvSpPr>
            <a:spLocks noChangeArrowheads="1"/>
          </p:cNvSpPr>
          <p:nvPr userDrawn="1"/>
        </p:nvSpPr>
        <p:spPr bwMode="auto">
          <a:xfrm>
            <a:off x="0" y="1066800"/>
            <a:ext cx="9144000" cy="152400"/>
          </a:xfrm>
          <a:prstGeom prst="rect">
            <a:avLst/>
          </a:prstGeom>
          <a:solidFill>
            <a:srgbClr val="FFCC00"/>
          </a:solidFill>
          <a:ln w="9525">
            <a:noFill/>
            <a:miter lim="800000"/>
            <a:headEnd/>
            <a:tailEnd/>
          </a:ln>
          <a:effectLst/>
        </p:spPr>
        <p:txBody>
          <a:bodyPr wrap="none" anchor="ctr"/>
          <a:lstStyle/>
          <a:p>
            <a:pPr>
              <a:defRPr/>
            </a:pPr>
            <a:endParaRPr lang="en-US"/>
          </a:p>
        </p:txBody>
      </p:sp>
      <p:sp>
        <p:nvSpPr>
          <p:cNvPr id="3080" name="Rectangle 8"/>
          <p:cNvSpPr>
            <a:spLocks noChangeArrowheads="1"/>
          </p:cNvSpPr>
          <p:nvPr userDrawn="1"/>
        </p:nvSpPr>
        <p:spPr bwMode="auto">
          <a:xfrm>
            <a:off x="0" y="1219200"/>
            <a:ext cx="152400" cy="5638800"/>
          </a:xfrm>
          <a:prstGeom prst="rect">
            <a:avLst/>
          </a:prstGeom>
          <a:solidFill>
            <a:srgbClr val="3366FF"/>
          </a:solidFill>
          <a:ln w="9525">
            <a:noFill/>
            <a:miter lim="800000"/>
            <a:headEnd/>
            <a:tailEnd/>
          </a:ln>
          <a:effectLst/>
        </p:spPr>
        <p:txBody>
          <a:bodyPr wrap="none" anchor="ctr"/>
          <a:lstStyle/>
          <a:p>
            <a:pPr algn="ctr" eaLnBrk="0" hangingPunct="0">
              <a:defRPr/>
            </a:pPr>
            <a:endParaRPr lang="en-US" sz="2800">
              <a:solidFill>
                <a:srgbClr val="002A6C"/>
              </a:solidFill>
              <a:latin typeface="Times" pitchFamily="18" charset="0"/>
            </a:endParaRPr>
          </a:p>
        </p:txBody>
      </p:sp>
    </p:spTree>
  </p:cSld>
  <p:clrMap bg1="lt1" tx1="dk1" bg2="lt2" tx2="dk2" accent1="accent1" accent2="accent2" accent3="accent3" accent4="accent4" accent5="accent5" accent6="accent6" hlink="hlink" folHlink="folHlink"/>
  <p:sldLayoutIdLst>
    <p:sldLayoutId id="2147483695"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0" fontAlgn="base" hangingPunct="0">
        <a:spcBef>
          <a:spcPct val="0"/>
        </a:spcBef>
        <a:spcAft>
          <a:spcPct val="0"/>
        </a:spcAft>
        <a:defRPr sz="3000" b="1">
          <a:solidFill>
            <a:schemeClr val="tx2"/>
          </a:solidFill>
          <a:latin typeface="+mj-lt"/>
          <a:ea typeface="+mj-ea"/>
          <a:cs typeface="+mj-cs"/>
        </a:defRPr>
      </a:lvl1pPr>
      <a:lvl2pPr algn="l" rtl="0" eaLnBrk="0" fontAlgn="base" hangingPunct="0">
        <a:spcBef>
          <a:spcPct val="0"/>
        </a:spcBef>
        <a:spcAft>
          <a:spcPct val="0"/>
        </a:spcAft>
        <a:defRPr sz="3000" b="1">
          <a:solidFill>
            <a:schemeClr val="tx2"/>
          </a:solidFill>
          <a:latin typeface="Arial" charset="0"/>
        </a:defRPr>
      </a:lvl2pPr>
      <a:lvl3pPr algn="l" rtl="0" eaLnBrk="0" fontAlgn="base" hangingPunct="0">
        <a:spcBef>
          <a:spcPct val="0"/>
        </a:spcBef>
        <a:spcAft>
          <a:spcPct val="0"/>
        </a:spcAft>
        <a:defRPr sz="3000" b="1">
          <a:solidFill>
            <a:schemeClr val="tx2"/>
          </a:solidFill>
          <a:latin typeface="Arial" charset="0"/>
        </a:defRPr>
      </a:lvl3pPr>
      <a:lvl4pPr algn="l" rtl="0" eaLnBrk="0" fontAlgn="base" hangingPunct="0">
        <a:spcBef>
          <a:spcPct val="0"/>
        </a:spcBef>
        <a:spcAft>
          <a:spcPct val="0"/>
        </a:spcAft>
        <a:defRPr sz="3000" b="1">
          <a:solidFill>
            <a:schemeClr val="tx2"/>
          </a:solidFill>
          <a:latin typeface="Arial" charset="0"/>
        </a:defRPr>
      </a:lvl4pPr>
      <a:lvl5pPr algn="l" rtl="0" eaLnBrk="0" fontAlgn="base" hangingPunct="0">
        <a:spcBef>
          <a:spcPct val="0"/>
        </a:spcBef>
        <a:spcAft>
          <a:spcPct val="0"/>
        </a:spcAft>
        <a:defRPr sz="3000" b="1">
          <a:solidFill>
            <a:schemeClr val="tx2"/>
          </a:solidFill>
          <a:latin typeface="Arial" charset="0"/>
        </a:defRPr>
      </a:lvl5pPr>
      <a:lvl6pPr marL="457200" algn="l" rtl="0" fontAlgn="base">
        <a:spcBef>
          <a:spcPct val="0"/>
        </a:spcBef>
        <a:spcAft>
          <a:spcPct val="0"/>
        </a:spcAft>
        <a:defRPr sz="3000" b="1">
          <a:solidFill>
            <a:schemeClr val="tx2"/>
          </a:solidFill>
          <a:latin typeface="Arial" charset="0"/>
        </a:defRPr>
      </a:lvl6pPr>
      <a:lvl7pPr marL="914400" algn="l" rtl="0" fontAlgn="base">
        <a:spcBef>
          <a:spcPct val="0"/>
        </a:spcBef>
        <a:spcAft>
          <a:spcPct val="0"/>
        </a:spcAft>
        <a:defRPr sz="3000" b="1">
          <a:solidFill>
            <a:schemeClr val="tx2"/>
          </a:solidFill>
          <a:latin typeface="Arial" charset="0"/>
        </a:defRPr>
      </a:lvl7pPr>
      <a:lvl8pPr marL="1371600" algn="l" rtl="0" fontAlgn="base">
        <a:spcBef>
          <a:spcPct val="0"/>
        </a:spcBef>
        <a:spcAft>
          <a:spcPct val="0"/>
        </a:spcAft>
        <a:defRPr sz="3000" b="1">
          <a:solidFill>
            <a:schemeClr val="tx2"/>
          </a:solidFill>
          <a:latin typeface="Arial" charset="0"/>
        </a:defRPr>
      </a:lvl8pPr>
      <a:lvl9pPr marL="1828800" algn="l" rtl="0" fontAlgn="base">
        <a:spcBef>
          <a:spcPct val="0"/>
        </a:spcBef>
        <a:spcAft>
          <a:spcPct val="0"/>
        </a:spcAft>
        <a:defRPr sz="3000" b="1">
          <a:solidFill>
            <a:schemeClr val="tx2"/>
          </a:solidFill>
          <a:latin typeface="Arial" charset="0"/>
        </a:defRPr>
      </a:lvl9pPr>
    </p:titleStyle>
    <p:bodyStyle>
      <a:lvl1pPr marL="469900" indent="-469900" algn="l" rtl="0" eaLnBrk="0" fontAlgn="base" hangingPunct="0">
        <a:spcBef>
          <a:spcPct val="20000"/>
        </a:spcBef>
        <a:spcAft>
          <a:spcPct val="0"/>
        </a:spcAft>
        <a:buClr>
          <a:srgbClr val="996633"/>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rgbClr val="996633"/>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rgbClr val="996633"/>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rgbClr val="996633"/>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rgbClr val="996633"/>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1625" y="301625"/>
            <a:ext cx="77724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827213"/>
            <a:ext cx="77724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200" smtClean="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fld id="{90646903-BD51-49C1-8BD4-6C7955106935}" type="slidenum">
              <a:rPr lang="en-US"/>
              <a:pPr>
                <a:defRPr/>
              </a:pPr>
              <a:t>‹#›</a:t>
            </a:fld>
            <a:endParaRPr lang="en-US"/>
          </a:p>
        </p:txBody>
      </p:sp>
      <p:sp>
        <p:nvSpPr>
          <p:cNvPr id="5127" name="Rectangle 7"/>
          <p:cNvSpPr>
            <a:spLocks noChangeArrowheads="1"/>
          </p:cNvSpPr>
          <p:nvPr/>
        </p:nvSpPr>
        <p:spPr bwMode="auto">
          <a:xfrm>
            <a:off x="0" y="1066800"/>
            <a:ext cx="9144000" cy="152400"/>
          </a:xfrm>
          <a:prstGeom prst="rect">
            <a:avLst/>
          </a:prstGeom>
          <a:solidFill>
            <a:srgbClr val="FFCC00"/>
          </a:solidFill>
          <a:ln w="9525">
            <a:noFill/>
            <a:miter lim="800000"/>
            <a:headEnd/>
            <a:tailEnd/>
          </a:ln>
          <a:effectLst/>
        </p:spPr>
        <p:txBody>
          <a:bodyPr wrap="none" anchor="ctr"/>
          <a:lstStyle/>
          <a:p>
            <a:pPr>
              <a:defRPr/>
            </a:pPr>
            <a:endParaRPr lang="en-US"/>
          </a:p>
        </p:txBody>
      </p:sp>
      <p:sp>
        <p:nvSpPr>
          <p:cNvPr id="5128" name="Rectangle 8"/>
          <p:cNvSpPr>
            <a:spLocks noChangeArrowheads="1"/>
          </p:cNvSpPr>
          <p:nvPr/>
        </p:nvSpPr>
        <p:spPr bwMode="auto">
          <a:xfrm>
            <a:off x="0" y="1219200"/>
            <a:ext cx="152400" cy="5638800"/>
          </a:xfrm>
          <a:prstGeom prst="rect">
            <a:avLst/>
          </a:prstGeom>
          <a:solidFill>
            <a:srgbClr val="3366FF"/>
          </a:solidFill>
          <a:ln w="9525">
            <a:noFill/>
            <a:miter lim="800000"/>
            <a:headEnd/>
            <a:tailEnd/>
          </a:ln>
          <a:effectLst/>
        </p:spPr>
        <p:txBody>
          <a:bodyPr wrap="none" anchor="ctr"/>
          <a:lstStyle/>
          <a:p>
            <a:pPr algn="ctr" eaLnBrk="0" hangingPunct="0">
              <a:defRPr/>
            </a:pPr>
            <a:endParaRPr lang="en-US" sz="2800">
              <a:solidFill>
                <a:srgbClr val="002A6C"/>
              </a:solidFill>
              <a:latin typeface="Times" pitchFamily="18" charset="0"/>
            </a:endParaRP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rtl="0" eaLnBrk="0" fontAlgn="base" hangingPunct="0">
        <a:spcBef>
          <a:spcPct val="0"/>
        </a:spcBef>
        <a:spcAft>
          <a:spcPct val="0"/>
        </a:spcAft>
        <a:defRPr sz="2400" b="1">
          <a:solidFill>
            <a:schemeClr val="tx2"/>
          </a:solidFill>
          <a:latin typeface="+mj-lt"/>
          <a:ea typeface="+mj-ea"/>
          <a:cs typeface="+mj-cs"/>
        </a:defRPr>
      </a:lvl1pPr>
      <a:lvl2pPr algn="l" rtl="0" eaLnBrk="0" fontAlgn="base" hangingPunct="0">
        <a:spcBef>
          <a:spcPct val="0"/>
        </a:spcBef>
        <a:spcAft>
          <a:spcPct val="0"/>
        </a:spcAft>
        <a:defRPr sz="2400" b="1">
          <a:solidFill>
            <a:schemeClr val="tx2"/>
          </a:solidFill>
          <a:latin typeface="Arial" charset="0"/>
        </a:defRPr>
      </a:lvl2pPr>
      <a:lvl3pPr algn="l" rtl="0" eaLnBrk="0" fontAlgn="base" hangingPunct="0">
        <a:spcBef>
          <a:spcPct val="0"/>
        </a:spcBef>
        <a:spcAft>
          <a:spcPct val="0"/>
        </a:spcAft>
        <a:defRPr sz="2400" b="1">
          <a:solidFill>
            <a:schemeClr val="tx2"/>
          </a:solidFill>
          <a:latin typeface="Arial" charset="0"/>
        </a:defRPr>
      </a:lvl3pPr>
      <a:lvl4pPr algn="l" rtl="0" eaLnBrk="0" fontAlgn="base" hangingPunct="0">
        <a:spcBef>
          <a:spcPct val="0"/>
        </a:spcBef>
        <a:spcAft>
          <a:spcPct val="0"/>
        </a:spcAft>
        <a:defRPr sz="2400" b="1">
          <a:solidFill>
            <a:schemeClr val="tx2"/>
          </a:solidFill>
          <a:latin typeface="Arial" charset="0"/>
        </a:defRPr>
      </a:lvl4pPr>
      <a:lvl5pPr algn="l" rtl="0" eaLnBrk="0" fontAlgn="base" hangingPunct="0">
        <a:spcBef>
          <a:spcPct val="0"/>
        </a:spcBef>
        <a:spcAft>
          <a:spcPct val="0"/>
        </a:spcAft>
        <a:defRPr sz="2400" b="1">
          <a:solidFill>
            <a:schemeClr val="tx2"/>
          </a:solidFill>
          <a:latin typeface="Arial" charset="0"/>
        </a:defRPr>
      </a:lvl5pPr>
      <a:lvl6pPr marL="457200" algn="l" rtl="0" fontAlgn="base">
        <a:spcBef>
          <a:spcPct val="0"/>
        </a:spcBef>
        <a:spcAft>
          <a:spcPct val="0"/>
        </a:spcAft>
        <a:defRPr sz="2400" b="1">
          <a:solidFill>
            <a:schemeClr val="tx2"/>
          </a:solidFill>
          <a:latin typeface="Arial" charset="0"/>
        </a:defRPr>
      </a:lvl6pPr>
      <a:lvl7pPr marL="914400" algn="l" rtl="0" fontAlgn="base">
        <a:spcBef>
          <a:spcPct val="0"/>
        </a:spcBef>
        <a:spcAft>
          <a:spcPct val="0"/>
        </a:spcAft>
        <a:defRPr sz="2400" b="1">
          <a:solidFill>
            <a:schemeClr val="tx2"/>
          </a:solidFill>
          <a:latin typeface="Arial" charset="0"/>
        </a:defRPr>
      </a:lvl7pPr>
      <a:lvl8pPr marL="1371600" algn="l" rtl="0" fontAlgn="base">
        <a:spcBef>
          <a:spcPct val="0"/>
        </a:spcBef>
        <a:spcAft>
          <a:spcPct val="0"/>
        </a:spcAft>
        <a:defRPr sz="2400" b="1">
          <a:solidFill>
            <a:schemeClr val="tx2"/>
          </a:solidFill>
          <a:latin typeface="Arial" charset="0"/>
        </a:defRPr>
      </a:lvl8pPr>
      <a:lvl9pPr marL="1828800" algn="l" rtl="0" fontAlgn="base">
        <a:spcBef>
          <a:spcPct val="0"/>
        </a:spcBef>
        <a:spcAft>
          <a:spcPct val="0"/>
        </a:spcAft>
        <a:defRPr sz="24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dirty="0" smtClean="0"/>
              <a:t>Session 6 </a:t>
            </a:r>
          </a:p>
        </p:txBody>
      </p:sp>
      <p:sp>
        <p:nvSpPr>
          <p:cNvPr id="4099" name="Rectangle 3"/>
          <p:cNvSpPr>
            <a:spLocks noGrp="1" noChangeArrowheads="1"/>
          </p:cNvSpPr>
          <p:nvPr>
            <p:ph type="subTitle" idx="1"/>
          </p:nvPr>
        </p:nvSpPr>
        <p:spPr/>
        <p:txBody>
          <a:bodyPr/>
          <a:lstStyle/>
          <a:p>
            <a:pPr eaLnBrk="1" hangingPunct="1"/>
            <a:r>
              <a:rPr lang="en-US" dirty="0" smtClean="0"/>
              <a:t>Volunteer Coordination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04800" y="457200"/>
            <a:ext cx="8001000" cy="609600"/>
          </a:xfrm>
        </p:spPr>
        <p:txBody>
          <a:bodyPr/>
          <a:lstStyle/>
          <a:p>
            <a:r>
              <a:rPr lang="en-US" dirty="0" smtClean="0"/>
              <a:t>Step 3: Recruit lead community volunteers</a:t>
            </a:r>
          </a:p>
        </p:txBody>
      </p:sp>
      <p:sp>
        <p:nvSpPr>
          <p:cNvPr id="22531" name="Content Placeholder 2"/>
          <p:cNvSpPr>
            <a:spLocks noGrp="1"/>
          </p:cNvSpPr>
          <p:nvPr>
            <p:ph idx="1"/>
          </p:nvPr>
        </p:nvSpPr>
        <p:spPr>
          <a:xfrm>
            <a:off x="685800" y="1524000"/>
            <a:ext cx="7772400" cy="4572000"/>
          </a:xfrm>
        </p:spPr>
        <p:txBody>
          <a:bodyPr/>
          <a:lstStyle/>
          <a:p>
            <a:pPr>
              <a:buNone/>
            </a:pPr>
            <a:r>
              <a:rPr lang="en-US" dirty="0" smtClean="0"/>
              <a:t>Identify roles and responsibilities</a:t>
            </a:r>
          </a:p>
          <a:p>
            <a:pPr>
              <a:buNone/>
            </a:pPr>
            <a:endParaRPr lang="en-US" dirty="0" smtClean="0"/>
          </a:p>
          <a:p>
            <a:r>
              <a:rPr lang="en-US" dirty="0" smtClean="0"/>
              <a:t>If training is needed, identify the person from the response team that will provide the training</a:t>
            </a:r>
          </a:p>
          <a:p>
            <a:pPr>
              <a:buFontTx/>
              <a:buNone/>
            </a:pPr>
            <a:endParaRPr lang="en-US" sz="1200" dirty="0" smtClean="0"/>
          </a:p>
          <a:p>
            <a:pPr lvl="1"/>
            <a:r>
              <a:rPr lang="en-US" dirty="0" smtClean="0"/>
              <a:t>Managing food inventories</a:t>
            </a:r>
          </a:p>
          <a:p>
            <a:pPr lvl="1"/>
            <a:r>
              <a:rPr lang="en-US" dirty="0" smtClean="0"/>
              <a:t>Public service maintenance </a:t>
            </a:r>
          </a:p>
          <a:p>
            <a:pPr lvl="1"/>
            <a:r>
              <a:rPr lang="en-US" dirty="0" smtClean="0"/>
              <a:t>Risk communication  </a:t>
            </a:r>
          </a:p>
          <a:p>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4: Recruit Volunteer Teams </a:t>
            </a:r>
            <a:endParaRPr lang="en-US" dirty="0"/>
          </a:p>
        </p:txBody>
      </p:sp>
      <p:sp>
        <p:nvSpPr>
          <p:cNvPr id="3" name="Content Placeholder 2"/>
          <p:cNvSpPr>
            <a:spLocks noGrp="1"/>
          </p:cNvSpPr>
          <p:nvPr>
            <p:ph idx="1"/>
          </p:nvPr>
        </p:nvSpPr>
        <p:spPr>
          <a:xfrm>
            <a:off x="533400" y="1447800"/>
            <a:ext cx="8001000" cy="4267200"/>
          </a:xfrm>
        </p:spPr>
        <p:txBody>
          <a:bodyPr/>
          <a:lstStyle/>
          <a:p>
            <a:pPr>
              <a:buFontTx/>
              <a:buNone/>
              <a:defRPr/>
            </a:pPr>
            <a:r>
              <a:rPr lang="en-US" dirty="0" smtClean="0"/>
              <a:t>Many volunteer activities are not complicated nor do they need to involve expertise. </a:t>
            </a:r>
          </a:p>
          <a:p>
            <a:pPr marL="457200" indent="-457200">
              <a:spcAft>
                <a:spcPts val="1200"/>
              </a:spcAft>
              <a:defRPr/>
            </a:pPr>
            <a:r>
              <a:rPr lang="en-US" dirty="0" smtClean="0"/>
              <a:t>Create awareness about the need for volunteers at public meetings</a:t>
            </a:r>
          </a:p>
          <a:p>
            <a:pPr marL="457200" indent="-457200">
              <a:spcAft>
                <a:spcPts val="1200"/>
              </a:spcAft>
              <a:defRPr/>
            </a:pPr>
            <a:r>
              <a:rPr lang="en-US" dirty="0" smtClean="0"/>
              <a:t>Brainstorm with meeting attendees about how each person may be able to contribute</a:t>
            </a:r>
          </a:p>
          <a:p>
            <a:pPr marL="457200" indent="-457200">
              <a:spcAft>
                <a:spcPts val="1200"/>
              </a:spcAft>
              <a:defRPr/>
            </a:pPr>
            <a:r>
              <a:rPr lang="en-US" dirty="0" smtClean="0"/>
              <a:t>Stress the importance of building a unified community that collectively and individually helps each other</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6738" y="1524000"/>
            <a:ext cx="8001000" cy="4495800"/>
          </a:xfrm>
        </p:spPr>
        <p:txBody>
          <a:bodyPr/>
          <a:lstStyle/>
          <a:p>
            <a:r>
              <a:rPr lang="en-US" dirty="0" smtClean="0"/>
              <a:t>Establish volunteer recruitment centers</a:t>
            </a:r>
          </a:p>
          <a:p>
            <a:r>
              <a:rPr lang="en-US" dirty="0" smtClean="0"/>
              <a:t>Maintain an updated contact list that includes: </a:t>
            </a:r>
          </a:p>
          <a:p>
            <a:pPr lvl="1">
              <a:spcAft>
                <a:spcPts val="1800"/>
              </a:spcAft>
            </a:pPr>
            <a:r>
              <a:rPr lang="en-US" sz="2400" dirty="0" smtClean="0"/>
              <a:t>Contact information- </a:t>
            </a:r>
            <a:r>
              <a:rPr lang="en-US" sz="2800" kern="1200" dirty="0" smtClean="0">
                <a:latin typeface="Arial" charset="0"/>
              </a:rPr>
              <a:t>phone, home address, email address</a:t>
            </a:r>
            <a:endParaRPr lang="en-US" sz="2800" dirty="0" smtClean="0"/>
          </a:p>
          <a:p>
            <a:pPr lvl="1">
              <a:spcAft>
                <a:spcPts val="1800"/>
              </a:spcAft>
            </a:pPr>
            <a:r>
              <a:rPr lang="en-US" sz="2400" dirty="0" smtClean="0"/>
              <a:t>The responsibilities or resources the volunteer can offer </a:t>
            </a:r>
            <a:r>
              <a:rPr lang="en-US" sz="2400" i="1" dirty="0" smtClean="0"/>
              <a:t>with no training </a:t>
            </a:r>
            <a:endParaRPr lang="en-US" sz="2800" i="1" dirty="0" smtClean="0"/>
          </a:p>
          <a:p>
            <a:pPr lvl="1">
              <a:spcAft>
                <a:spcPts val="1800"/>
              </a:spcAft>
            </a:pPr>
            <a:r>
              <a:rPr lang="en-US" sz="2400" dirty="0" smtClean="0"/>
              <a:t>The responsibilities the volunteer is willing to carry out </a:t>
            </a:r>
            <a:r>
              <a:rPr lang="en-US" sz="2400" i="1" dirty="0" smtClean="0"/>
              <a:t>if they receive training</a:t>
            </a:r>
            <a:endParaRPr lang="en-US" sz="2800" i="1" dirty="0" smtClean="0"/>
          </a:p>
          <a:p>
            <a:endParaRPr lang="en-US" dirty="0"/>
          </a:p>
        </p:txBody>
      </p:sp>
      <p:sp>
        <p:nvSpPr>
          <p:cNvPr id="4" name="Title 1"/>
          <p:cNvSpPr>
            <a:spLocks noGrp="1"/>
          </p:cNvSpPr>
          <p:nvPr>
            <p:ph type="title"/>
          </p:nvPr>
        </p:nvSpPr>
        <p:spPr/>
        <p:txBody>
          <a:bodyPr/>
          <a:lstStyle/>
          <a:p>
            <a:r>
              <a:rPr lang="en-US" dirty="0" smtClean="0"/>
              <a:t>Step 4: Recruit Volunteer Teams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6738" y="1524000"/>
            <a:ext cx="8001000" cy="4495800"/>
          </a:xfrm>
        </p:spPr>
        <p:txBody>
          <a:bodyPr/>
          <a:lstStyle/>
          <a:p>
            <a:r>
              <a:rPr lang="en-US" dirty="0" smtClean="0"/>
              <a:t>Stay in close contact with the lead volunteers to determine the following: </a:t>
            </a:r>
          </a:p>
          <a:p>
            <a:pPr>
              <a:buFontTx/>
              <a:buNone/>
            </a:pPr>
            <a:endParaRPr lang="en-US" dirty="0" smtClean="0"/>
          </a:p>
          <a:p>
            <a:pPr lvl="1"/>
            <a:r>
              <a:rPr lang="en-US" sz="2400" dirty="0" smtClean="0"/>
              <a:t>What type of help is most needed in each response area? </a:t>
            </a:r>
            <a:endParaRPr lang="en-US" sz="2800" dirty="0" smtClean="0"/>
          </a:p>
          <a:p>
            <a:pPr lvl="1"/>
            <a:r>
              <a:rPr lang="en-US" sz="2400" dirty="0" smtClean="0"/>
              <a:t>How many volunteers are needed? </a:t>
            </a:r>
            <a:endParaRPr lang="en-US" sz="2800" dirty="0" smtClean="0"/>
          </a:p>
          <a:p>
            <a:pPr lvl="1"/>
            <a:r>
              <a:rPr lang="en-US" sz="2400" dirty="0" smtClean="0"/>
              <a:t>How soon is their help needed? </a:t>
            </a:r>
            <a:endParaRPr lang="en-US" sz="2800" dirty="0" smtClean="0"/>
          </a:p>
          <a:p>
            <a:pPr lvl="1"/>
            <a:r>
              <a:rPr lang="en-US" sz="2400" dirty="0" smtClean="0"/>
              <a:t>Do volunteers need any specific training before they begin to help? </a:t>
            </a:r>
            <a:endParaRPr lang="en-US" sz="2800" dirty="0" smtClean="0"/>
          </a:p>
          <a:p>
            <a:pPr lvl="1">
              <a:spcAft>
                <a:spcPts val="1800"/>
              </a:spcAft>
              <a:buNone/>
            </a:pPr>
            <a:endParaRPr lang="en-US" sz="2800" i="1" dirty="0" smtClean="0"/>
          </a:p>
          <a:p>
            <a:endParaRPr lang="en-US" dirty="0"/>
          </a:p>
        </p:txBody>
      </p:sp>
      <p:sp>
        <p:nvSpPr>
          <p:cNvPr id="4" name="Title 1"/>
          <p:cNvSpPr>
            <a:spLocks noGrp="1"/>
          </p:cNvSpPr>
          <p:nvPr>
            <p:ph type="title"/>
          </p:nvPr>
        </p:nvSpPr>
        <p:spPr/>
        <p:txBody>
          <a:bodyPr/>
          <a:lstStyle/>
          <a:p>
            <a:r>
              <a:rPr lang="en-US" dirty="0" smtClean="0"/>
              <a:t>Step 4: Recruit Volunteer Teams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What type of volunteers are most needed ? </a:t>
            </a:r>
          </a:p>
        </p:txBody>
      </p:sp>
      <p:sp>
        <p:nvSpPr>
          <p:cNvPr id="27651" name="Content Placeholder 2"/>
          <p:cNvSpPr>
            <a:spLocks noGrp="1"/>
          </p:cNvSpPr>
          <p:nvPr>
            <p:ph idx="1"/>
          </p:nvPr>
        </p:nvSpPr>
        <p:spPr>
          <a:xfrm>
            <a:off x="685800" y="1524000"/>
            <a:ext cx="7772400" cy="4191000"/>
          </a:xfrm>
        </p:spPr>
        <p:txBody>
          <a:bodyPr/>
          <a:lstStyle/>
          <a:p>
            <a:r>
              <a:rPr lang="en-US" dirty="0" smtClean="0"/>
              <a:t>Retired healthcare personnel or people with medical training</a:t>
            </a:r>
          </a:p>
          <a:p>
            <a:r>
              <a:rPr lang="en-US" dirty="0" smtClean="0"/>
              <a:t>People who have recovered from the influenza strain</a:t>
            </a:r>
          </a:p>
          <a:p>
            <a:r>
              <a:rPr lang="en-US" dirty="0" smtClean="0"/>
              <a:t>Skilled laborers to help with the continuity of government services / construction of food storage spaces</a:t>
            </a:r>
          </a:p>
          <a:p>
            <a:r>
              <a:rPr lang="en-US" dirty="0" smtClean="0"/>
              <a:t>Mental health and spiritual</a:t>
            </a:r>
          </a:p>
          <a:p>
            <a:r>
              <a:rPr lang="en-US" dirty="0" smtClean="0"/>
              <a:t>People with disaster response training</a:t>
            </a:r>
          </a:p>
          <a:p>
            <a:endParaRPr lang="en-US" dirty="0" smtClean="0"/>
          </a:p>
        </p:txBody>
      </p:sp>
      <p:sp>
        <p:nvSpPr>
          <p:cNvPr id="4" name="TextBox 3"/>
          <p:cNvSpPr txBox="1"/>
          <p:nvPr/>
        </p:nvSpPr>
        <p:spPr>
          <a:xfrm>
            <a:off x="5181600" y="4495800"/>
            <a:ext cx="3505200" cy="923330"/>
          </a:xfrm>
          <a:prstGeom prst="rect">
            <a:avLst/>
          </a:prstGeom>
          <a:solidFill>
            <a:srgbClr val="C00000"/>
          </a:solidFill>
          <a:ln>
            <a:solidFill>
              <a:schemeClr val="accent6"/>
            </a:solidFill>
          </a:ln>
          <a:effectLst>
            <a:glow rad="139700">
              <a:schemeClr val="accent2">
                <a:satMod val="175000"/>
                <a:alpha val="40000"/>
              </a:schemeClr>
            </a:glow>
          </a:effectLst>
        </p:spPr>
        <p:txBody>
          <a:bodyPr>
            <a:spAutoFit/>
          </a:bodyPr>
          <a:lstStyle/>
          <a:p>
            <a:pPr fontAlgn="auto">
              <a:spcBef>
                <a:spcPts val="0"/>
              </a:spcBef>
              <a:spcAft>
                <a:spcPts val="0"/>
              </a:spcAft>
              <a:defRPr/>
            </a:pPr>
            <a:r>
              <a:rPr lang="en-US" b="1" dirty="0">
                <a:solidFill>
                  <a:schemeClr val="bg1"/>
                </a:solidFill>
                <a:latin typeface="+mn-lt"/>
              </a:rPr>
              <a:t>Remember ! </a:t>
            </a:r>
          </a:p>
          <a:p>
            <a:pPr fontAlgn="auto">
              <a:spcBef>
                <a:spcPts val="0"/>
              </a:spcBef>
              <a:spcAft>
                <a:spcPts val="0"/>
              </a:spcAft>
              <a:defRPr/>
            </a:pPr>
            <a:r>
              <a:rPr lang="en-US" b="1" dirty="0">
                <a:solidFill>
                  <a:schemeClr val="bg1"/>
                </a:solidFill>
                <a:latin typeface="+mn-lt"/>
              </a:rPr>
              <a:t>Protect the health of your volunteers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28600" y="457200"/>
            <a:ext cx="8001000" cy="609600"/>
          </a:xfrm>
        </p:spPr>
        <p:txBody>
          <a:bodyPr/>
          <a:lstStyle/>
          <a:p>
            <a:r>
              <a:rPr lang="en-US" dirty="0" smtClean="0"/>
              <a:t>Volunteer activities to </a:t>
            </a:r>
            <a:r>
              <a:rPr lang="en-US" i="1" dirty="0" smtClean="0">
                <a:solidFill>
                  <a:srgbClr val="C00000"/>
                </a:solidFill>
              </a:rPr>
              <a:t>prepare</a:t>
            </a:r>
            <a:r>
              <a:rPr lang="en-US" dirty="0" smtClean="0"/>
              <a:t> </a:t>
            </a:r>
            <a:r>
              <a:rPr lang="en-US" i="1" dirty="0" smtClean="0">
                <a:solidFill>
                  <a:srgbClr val="C00000"/>
                </a:solidFill>
              </a:rPr>
              <a:t>for</a:t>
            </a:r>
            <a:r>
              <a:rPr lang="en-US" dirty="0" smtClean="0"/>
              <a:t> a  pandemic: </a:t>
            </a:r>
          </a:p>
        </p:txBody>
      </p:sp>
      <p:sp>
        <p:nvSpPr>
          <p:cNvPr id="28675" name="Content Placeholder 2"/>
          <p:cNvSpPr>
            <a:spLocks noGrp="1"/>
          </p:cNvSpPr>
          <p:nvPr>
            <p:ph idx="1"/>
          </p:nvPr>
        </p:nvSpPr>
        <p:spPr/>
        <p:txBody>
          <a:bodyPr/>
          <a:lstStyle/>
          <a:p>
            <a:pPr>
              <a:spcAft>
                <a:spcPts val="600"/>
              </a:spcAft>
            </a:pPr>
            <a:r>
              <a:rPr lang="en-US" sz="2400" dirty="0" smtClean="0"/>
              <a:t>Alert area leaders of households that may be at high risk to food insecurity during a pandemic </a:t>
            </a:r>
          </a:p>
          <a:p>
            <a:pPr>
              <a:spcAft>
                <a:spcPts val="600"/>
              </a:spcAft>
            </a:pPr>
            <a:r>
              <a:rPr lang="en-US" sz="2400" dirty="0" smtClean="0"/>
              <a:t>Help take an inventory of private food storage spaces </a:t>
            </a:r>
          </a:p>
          <a:p>
            <a:pPr>
              <a:spcAft>
                <a:spcPts val="600"/>
              </a:spcAft>
            </a:pPr>
            <a:r>
              <a:rPr lang="en-US" sz="2400" dirty="0" smtClean="0"/>
              <a:t>Spread awareness messages</a:t>
            </a:r>
          </a:p>
          <a:p>
            <a:pPr>
              <a:spcAft>
                <a:spcPts val="600"/>
              </a:spcAft>
            </a:pPr>
            <a:r>
              <a:rPr lang="en-US" sz="2400" dirty="0" smtClean="0"/>
              <a:t>Help households construct food storage facilities.</a:t>
            </a:r>
          </a:p>
          <a:p>
            <a:pPr>
              <a:spcAft>
                <a:spcPts val="600"/>
              </a:spcAft>
            </a:pPr>
            <a:r>
              <a:rPr lang="en-US" sz="2400" dirty="0" smtClean="0"/>
              <a:t>Transport donated supplies from other regions</a:t>
            </a:r>
          </a:p>
          <a:p>
            <a:pPr>
              <a:spcAft>
                <a:spcPts val="600"/>
              </a:spcAft>
            </a:pPr>
            <a:r>
              <a:rPr lang="en-US" sz="2400" dirty="0" smtClean="0"/>
              <a:t>Gather donations of narrow mouthed covered containers to donate to households that may not have adequate means for storing water</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304800" y="381000"/>
            <a:ext cx="8001000" cy="609600"/>
          </a:xfrm>
        </p:spPr>
        <p:txBody>
          <a:bodyPr/>
          <a:lstStyle/>
          <a:p>
            <a:r>
              <a:rPr lang="en-US" dirty="0" smtClean="0"/>
              <a:t>Volunteer activities once the pandemic reaches your community: </a:t>
            </a:r>
          </a:p>
        </p:txBody>
      </p:sp>
      <p:sp>
        <p:nvSpPr>
          <p:cNvPr id="29699" name="Content Placeholder 2"/>
          <p:cNvSpPr>
            <a:spLocks noGrp="1"/>
          </p:cNvSpPr>
          <p:nvPr>
            <p:ph idx="1"/>
          </p:nvPr>
        </p:nvSpPr>
        <p:spPr>
          <a:xfrm>
            <a:off x="762000" y="1371600"/>
            <a:ext cx="7772400" cy="3886200"/>
          </a:xfrm>
        </p:spPr>
        <p:txBody>
          <a:bodyPr/>
          <a:lstStyle/>
          <a:p>
            <a:r>
              <a:rPr lang="en-US" sz="2800" dirty="0" smtClean="0"/>
              <a:t>Become a barter coordinator. </a:t>
            </a:r>
            <a:endParaRPr lang="en-US" sz="2800" b="1" dirty="0" smtClean="0"/>
          </a:p>
          <a:p>
            <a:r>
              <a:rPr lang="en-US" sz="2800" dirty="0" smtClean="0"/>
              <a:t>Deliver fuel and water </a:t>
            </a:r>
            <a:endParaRPr lang="en-US" sz="2800" b="1" dirty="0" smtClean="0"/>
          </a:p>
          <a:p>
            <a:r>
              <a:rPr lang="en-US" sz="2800" dirty="0" smtClean="0"/>
              <a:t>Help area leader manage neighborhood surveillance and documentation </a:t>
            </a:r>
            <a:endParaRPr lang="en-US" sz="2800" b="1" dirty="0" smtClean="0"/>
          </a:p>
          <a:p>
            <a:r>
              <a:rPr lang="en-US" sz="2800" dirty="0" smtClean="0"/>
              <a:t>Connect people with health training to households with sick members</a:t>
            </a:r>
            <a:endParaRPr lang="en-US" sz="2800" b="1" dirty="0" smtClean="0"/>
          </a:p>
          <a:p>
            <a:r>
              <a:rPr lang="en-US" sz="2800" dirty="0" smtClean="0"/>
              <a:t>Help organize at-home school activities for children</a:t>
            </a:r>
            <a:endParaRPr lang="en-US" sz="2800" b="1" dirty="0" smtClean="0"/>
          </a:p>
          <a:p>
            <a:r>
              <a:rPr lang="en-US" sz="2800" dirty="0" smtClean="0"/>
              <a:t>Help distribute essential pandemic supplies </a:t>
            </a:r>
            <a:endParaRPr lang="en-US" sz="2800" b="1" dirty="0" smtClean="0"/>
          </a:p>
          <a:p>
            <a:r>
              <a:rPr lang="en-US" sz="2800" dirty="0" smtClean="0"/>
              <a:t>Transport dead bodies </a:t>
            </a:r>
            <a:endParaRPr lang="en-US" sz="2800" b="1" dirty="0" smtClean="0"/>
          </a:p>
          <a:p>
            <a:pPr>
              <a:buFontTx/>
              <a:buNone/>
            </a:pP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t>
            </a:r>
            <a:endParaRPr lang="en-US" dirty="0"/>
          </a:p>
        </p:txBody>
      </p:sp>
      <p:pic>
        <p:nvPicPr>
          <p:cNvPr id="4" name="Picture 13" descr="AICOMM_Logo_F"/>
          <p:cNvPicPr>
            <a:picLocks noGrp="1" noChangeAspect="1" noChangeArrowheads="1"/>
          </p:cNvPicPr>
          <p:nvPr>
            <p:ph idx="1"/>
          </p:nvPr>
        </p:nvPicPr>
        <p:blipFill>
          <a:blip r:embed="rId3" cstate="print"/>
          <a:srcRect/>
          <a:stretch>
            <a:fillRect/>
          </a:stretch>
        </p:blipFill>
        <p:spPr bwMode="auto">
          <a:xfrm>
            <a:off x="1143000" y="2362200"/>
            <a:ext cx="6802881" cy="23656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28600" y="381000"/>
            <a:ext cx="8001000" cy="609600"/>
          </a:xfrm>
        </p:spPr>
        <p:txBody>
          <a:bodyPr/>
          <a:lstStyle/>
          <a:p>
            <a:pPr eaLnBrk="1" hangingPunct="1"/>
            <a:r>
              <a:rPr lang="en-US" dirty="0" smtClean="0"/>
              <a:t>The tool Volunteer Coordination will help response leaders: </a:t>
            </a:r>
          </a:p>
        </p:txBody>
      </p:sp>
      <p:sp>
        <p:nvSpPr>
          <p:cNvPr id="5123" name="Rectangle 3"/>
          <p:cNvSpPr>
            <a:spLocks noGrp="1" noChangeArrowheads="1"/>
          </p:cNvSpPr>
          <p:nvPr>
            <p:ph type="body" idx="1"/>
          </p:nvPr>
        </p:nvSpPr>
        <p:spPr/>
        <p:txBody>
          <a:bodyPr/>
          <a:lstStyle/>
          <a:p>
            <a:pPr>
              <a:buFontTx/>
              <a:buNone/>
            </a:pPr>
            <a:endParaRPr lang="en-US" sz="1400" dirty="0" smtClean="0"/>
          </a:p>
          <a:p>
            <a:pPr>
              <a:spcBef>
                <a:spcPct val="0"/>
              </a:spcBef>
              <a:spcAft>
                <a:spcPts val="1800"/>
              </a:spcAft>
            </a:pPr>
            <a:r>
              <a:rPr lang="en-US" sz="2800" dirty="0" smtClean="0"/>
              <a:t> enhance existing plans for recruiting community volunteers </a:t>
            </a:r>
          </a:p>
          <a:p>
            <a:pPr>
              <a:spcBef>
                <a:spcPct val="0"/>
              </a:spcBef>
              <a:spcAft>
                <a:spcPts val="1800"/>
              </a:spcAft>
            </a:pPr>
            <a:r>
              <a:rPr lang="en-US" sz="2800" dirty="0" smtClean="0"/>
              <a:t>identify possible volunteer roles and responsibilities that will help to protect food security during a pandemic</a:t>
            </a:r>
          </a:p>
          <a:p>
            <a:pPr>
              <a:spcBef>
                <a:spcPct val="0"/>
              </a:spcBef>
              <a:spcAft>
                <a:spcPts val="1800"/>
              </a:spcAft>
            </a:pPr>
            <a:r>
              <a:rPr lang="en-US" sz="2800" dirty="0" smtClean="0"/>
              <a:t>Share information with households about critical role they play in supporting community efforts to ease the impact of a pandemic</a:t>
            </a:r>
          </a:p>
          <a:p>
            <a:pPr eaLnBrk="1" hangingPunct="1"/>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Objectives</a:t>
            </a:r>
            <a:endParaRPr lang="en-US" dirty="0"/>
          </a:p>
        </p:txBody>
      </p:sp>
      <p:sp>
        <p:nvSpPr>
          <p:cNvPr id="3" name="Content Placeholder 2"/>
          <p:cNvSpPr>
            <a:spLocks noGrp="1"/>
          </p:cNvSpPr>
          <p:nvPr>
            <p:ph idx="1"/>
          </p:nvPr>
        </p:nvSpPr>
        <p:spPr/>
        <p:txBody>
          <a:bodyPr/>
          <a:lstStyle/>
          <a:p>
            <a:r>
              <a:rPr lang="en-US" dirty="0" smtClean="0"/>
              <a:t>To raise awareness about how community volunteer efforts can fill gaps if a community’s workforce is overwhelmed by the effects of a pandemic.</a:t>
            </a:r>
          </a:p>
          <a:p>
            <a:pPr>
              <a:buFontTx/>
              <a:buNone/>
            </a:pPr>
            <a:endParaRPr lang="en-US" dirty="0" smtClean="0"/>
          </a:p>
          <a:p>
            <a:r>
              <a:rPr lang="en-US" dirty="0" smtClean="0"/>
              <a:t>To develop a sample inventory of groups and businesses that might be able to offer services in preparation for and during a pandemic.   </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types of volunteer support </a:t>
            </a:r>
            <a:endParaRPr lang="en-US" dirty="0"/>
          </a:p>
        </p:txBody>
      </p:sp>
      <p:sp>
        <p:nvSpPr>
          <p:cNvPr id="3" name="Content Placeholder 2"/>
          <p:cNvSpPr>
            <a:spLocks noGrp="1"/>
          </p:cNvSpPr>
          <p:nvPr>
            <p:ph idx="1"/>
          </p:nvPr>
        </p:nvSpPr>
        <p:spPr/>
        <p:txBody>
          <a:bodyPr/>
          <a:lstStyle/>
          <a:p>
            <a:r>
              <a:rPr lang="en-US" sz="3600" i="1" kern="1200" dirty="0" smtClean="0">
                <a:latin typeface="Arial" charset="0"/>
              </a:rPr>
              <a:t>Services</a:t>
            </a:r>
            <a:r>
              <a:rPr lang="en-US" sz="3600" kern="1200" dirty="0" smtClean="0">
                <a:latin typeface="Arial" charset="0"/>
              </a:rPr>
              <a:t> offered by local organizations and private businesses</a:t>
            </a:r>
          </a:p>
          <a:p>
            <a:r>
              <a:rPr lang="en-US" sz="3600" i="1" kern="1200" dirty="0" smtClean="0">
                <a:latin typeface="Arial" charset="0"/>
              </a:rPr>
              <a:t>Volunteer man-power</a:t>
            </a:r>
          </a:p>
          <a:p>
            <a:pPr lvl="0"/>
            <a:r>
              <a:rPr lang="en-US" sz="3600" i="1" kern="1200" dirty="0" smtClean="0">
                <a:latin typeface="Arial" charset="0"/>
              </a:rPr>
              <a:t>Personal resources.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686800" cy="609600"/>
          </a:xfrm>
        </p:spPr>
        <p:txBody>
          <a:bodyPr/>
          <a:lstStyle/>
          <a:p>
            <a:r>
              <a:rPr lang="en-US" dirty="0" smtClean="0"/>
              <a:t>Step 1: Identify potential volunteer services</a:t>
            </a:r>
            <a:endParaRPr lang="en-US" dirty="0"/>
          </a:p>
        </p:txBody>
      </p:sp>
      <p:sp>
        <p:nvSpPr>
          <p:cNvPr id="3" name="Content Placeholder 2"/>
          <p:cNvSpPr>
            <a:spLocks noGrp="1"/>
          </p:cNvSpPr>
          <p:nvPr>
            <p:ph idx="1"/>
          </p:nvPr>
        </p:nvSpPr>
        <p:spPr/>
        <p:txBody>
          <a:bodyPr/>
          <a:lstStyle/>
          <a:p>
            <a:r>
              <a:rPr lang="en-US" dirty="0" smtClean="0"/>
              <a:t>Gather  leaders of community organizations and businesses</a:t>
            </a:r>
          </a:p>
          <a:p>
            <a:pPr>
              <a:buFontTx/>
              <a:buNone/>
            </a:pPr>
            <a:endParaRPr lang="en-US" sz="1400" dirty="0" smtClean="0"/>
          </a:p>
          <a:p>
            <a:r>
              <a:rPr lang="en-US" dirty="0" smtClean="0"/>
              <a:t>Conduct an inventory of </a:t>
            </a:r>
          </a:p>
          <a:p>
            <a:pPr lvl="1"/>
            <a:r>
              <a:rPr lang="en-US" sz="2400" dirty="0" smtClean="0"/>
              <a:t>services each group currently offers to local communities </a:t>
            </a:r>
          </a:p>
          <a:p>
            <a:pPr lvl="1"/>
            <a:r>
              <a:rPr lang="en-US" sz="2400" dirty="0" smtClean="0"/>
              <a:t>services that they might be able to offer in preparation for a pandemic and during response</a:t>
            </a:r>
          </a:p>
          <a:p>
            <a:pPr lvl="1"/>
            <a:r>
              <a:rPr lang="en-US" sz="2400" dirty="0" smtClean="0"/>
              <a:t>additional training or resources needed to provide these services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457200"/>
            <a:ext cx="7772400" cy="609600"/>
          </a:xfrm>
        </p:spPr>
        <p:txBody>
          <a:bodyPr/>
          <a:lstStyle/>
          <a:p>
            <a:r>
              <a:rPr lang="en-US" dirty="0" smtClean="0"/>
              <a:t>Inventory of Community Services and Businesses </a:t>
            </a:r>
          </a:p>
        </p:txBody>
      </p:sp>
      <p:graphicFrame>
        <p:nvGraphicFramePr>
          <p:cNvPr id="4" name="Content Placeholder 3"/>
          <p:cNvGraphicFramePr>
            <a:graphicFrameLocks noGrp="1"/>
          </p:cNvGraphicFramePr>
          <p:nvPr>
            <p:ph idx="1"/>
          </p:nvPr>
        </p:nvGraphicFramePr>
        <p:xfrm>
          <a:off x="304800" y="1371600"/>
          <a:ext cx="8610600" cy="5257800"/>
        </p:xfrm>
        <a:graphic>
          <a:graphicData uri="http://schemas.openxmlformats.org/drawingml/2006/table">
            <a:tbl>
              <a:tblPr firstRow="1" bandRow="1">
                <a:tableStyleId>{5C22544A-7EE6-4342-B048-85BDC9FD1C3A}</a:tableStyleId>
              </a:tblPr>
              <a:tblGrid>
                <a:gridCol w="914400"/>
                <a:gridCol w="1706880"/>
                <a:gridCol w="2560320"/>
                <a:gridCol w="1752600"/>
                <a:gridCol w="1676400"/>
              </a:tblGrid>
              <a:tr h="978930">
                <a:tc>
                  <a:txBody>
                    <a:bodyPr/>
                    <a:lstStyle/>
                    <a:p>
                      <a:pPr marL="0" marR="0" algn="ctr">
                        <a:spcBef>
                          <a:spcPts val="0"/>
                        </a:spcBef>
                        <a:spcAft>
                          <a:spcPts val="0"/>
                        </a:spcAft>
                        <a:tabLst>
                          <a:tab pos="5486400" algn="l"/>
                        </a:tabLst>
                      </a:pPr>
                      <a:r>
                        <a:rPr lang="en-US" sz="1400" dirty="0" err="1" smtClean="0">
                          <a:solidFill>
                            <a:schemeClr val="tx1"/>
                          </a:solidFill>
                          <a:effectLst/>
                        </a:rPr>
                        <a:t>Organi-zation</a:t>
                      </a:r>
                      <a:endParaRPr lang="en-US" sz="2000" b="1" dirty="0">
                        <a:solidFill>
                          <a:schemeClr val="tx1"/>
                        </a:solidFill>
                        <a:effectLst/>
                        <a:latin typeface="Arial"/>
                        <a:ea typeface="Times New Roman"/>
                        <a:cs typeface="Times New Roman"/>
                      </a:endParaRPr>
                    </a:p>
                  </a:txBody>
                  <a:tcPr marL="114300" marR="114300" marT="0" marB="0"/>
                </a:tc>
                <a:tc>
                  <a:txBody>
                    <a:bodyPr/>
                    <a:lstStyle/>
                    <a:p>
                      <a:pPr algn="ctr"/>
                      <a:r>
                        <a:rPr lang="en-US" sz="1400" kern="1200" dirty="0" smtClean="0">
                          <a:solidFill>
                            <a:schemeClr val="tx1"/>
                          </a:solidFill>
                          <a:effectLst/>
                        </a:rPr>
                        <a:t>Services currently offered</a:t>
                      </a:r>
                      <a:endParaRPr lang="en-US" sz="1400" dirty="0">
                        <a:solidFill>
                          <a:schemeClr val="tx1"/>
                        </a:solidFill>
                        <a:effectLst/>
                      </a:endParaRPr>
                    </a:p>
                  </a:txBody>
                  <a:tcPr/>
                </a:tc>
                <a:tc>
                  <a:txBody>
                    <a:bodyPr/>
                    <a:lstStyle/>
                    <a:p>
                      <a:pPr algn="ctr"/>
                      <a:r>
                        <a:rPr lang="en-US" sz="1400" dirty="0" smtClean="0">
                          <a:solidFill>
                            <a:schemeClr val="tx1"/>
                          </a:solidFill>
                          <a:effectLst/>
                        </a:rPr>
                        <a:t>Possible services</a:t>
                      </a:r>
                      <a:r>
                        <a:rPr lang="en-US" sz="1400" baseline="0" dirty="0" smtClean="0">
                          <a:solidFill>
                            <a:schemeClr val="tx1"/>
                          </a:solidFill>
                          <a:effectLst/>
                        </a:rPr>
                        <a:t> to help prepare for  a pandemic</a:t>
                      </a:r>
                      <a:endParaRPr lang="en-US" sz="1400" dirty="0">
                        <a:solidFill>
                          <a:schemeClr val="tx1"/>
                        </a:solidFill>
                        <a:effectLst/>
                      </a:endParaRPr>
                    </a:p>
                  </a:txBody>
                  <a:tcPr/>
                </a:tc>
                <a:tc>
                  <a:txBody>
                    <a:bodyPr/>
                    <a:lstStyle/>
                    <a:p>
                      <a:pPr algn="ctr"/>
                      <a:r>
                        <a:rPr lang="en-US" sz="1400" dirty="0" smtClean="0">
                          <a:solidFill>
                            <a:schemeClr val="tx1"/>
                          </a:solidFill>
                          <a:effectLst/>
                        </a:rPr>
                        <a:t>Possible services</a:t>
                      </a:r>
                      <a:r>
                        <a:rPr lang="en-US" sz="1400" baseline="0" dirty="0" smtClean="0">
                          <a:solidFill>
                            <a:schemeClr val="tx1"/>
                          </a:solidFill>
                          <a:effectLst/>
                        </a:rPr>
                        <a:t> during a pandemic </a:t>
                      </a:r>
                      <a:endParaRPr lang="en-US" sz="1400" dirty="0">
                        <a:solidFill>
                          <a:schemeClr val="tx1"/>
                        </a:solidFill>
                        <a:effectLst/>
                      </a:endParaRPr>
                    </a:p>
                  </a:txBody>
                  <a:tcPr/>
                </a:tc>
                <a:tc>
                  <a:txBody>
                    <a:bodyPr/>
                    <a:lstStyle/>
                    <a:p>
                      <a:pPr algn="ctr"/>
                      <a:r>
                        <a:rPr lang="en-US" sz="1400" dirty="0" smtClean="0">
                          <a:solidFill>
                            <a:schemeClr val="tx1"/>
                          </a:solidFill>
                          <a:effectLst/>
                        </a:rPr>
                        <a:t>Resources/ training</a:t>
                      </a:r>
                      <a:r>
                        <a:rPr lang="en-US" sz="1400" baseline="0" dirty="0" smtClean="0">
                          <a:solidFill>
                            <a:schemeClr val="tx1"/>
                          </a:solidFill>
                          <a:effectLst/>
                        </a:rPr>
                        <a:t> needed from the response team</a:t>
                      </a:r>
                      <a:endParaRPr lang="en-US" sz="1400" dirty="0">
                        <a:solidFill>
                          <a:schemeClr val="tx1"/>
                        </a:solidFill>
                        <a:effectLst/>
                      </a:endParaRPr>
                    </a:p>
                  </a:txBody>
                  <a:tcPr/>
                </a:tc>
              </a:tr>
              <a:tr h="2273643">
                <a:tc>
                  <a:txBody>
                    <a:bodyPr/>
                    <a:lstStyle/>
                    <a:p>
                      <a:pPr marL="0" marR="0" algn="ctr">
                        <a:spcBef>
                          <a:spcPts val="0"/>
                        </a:spcBef>
                        <a:spcAft>
                          <a:spcPts val="0"/>
                        </a:spcAft>
                        <a:tabLst>
                          <a:tab pos="5486400" algn="l"/>
                        </a:tabLst>
                      </a:pPr>
                      <a:r>
                        <a:rPr lang="en-US" sz="1600" dirty="0"/>
                        <a:t>ABC</a:t>
                      </a:r>
                      <a:endParaRPr lang="en-US" sz="2800" dirty="0">
                        <a:latin typeface="Arial"/>
                        <a:ea typeface="Times New Roman"/>
                        <a:cs typeface="Times New Roman"/>
                      </a:endParaRPr>
                    </a:p>
                  </a:txBody>
                  <a:tcPr marL="0" marR="0" marT="0" marB="0" anchor="ctr"/>
                </a:tc>
                <a:tc>
                  <a:txBody>
                    <a:bodyPr/>
                    <a:lstStyle/>
                    <a:p>
                      <a:pPr marL="0" marR="0" algn="l">
                        <a:spcBef>
                          <a:spcPts val="0"/>
                        </a:spcBef>
                        <a:spcAft>
                          <a:spcPts val="0"/>
                        </a:spcAft>
                        <a:tabLst>
                          <a:tab pos="5486400" algn="l"/>
                        </a:tabLst>
                      </a:pPr>
                      <a:r>
                        <a:rPr lang="en-US" sz="1600" dirty="0"/>
                        <a:t>Adult education and computer training center </a:t>
                      </a:r>
                      <a:endParaRPr lang="en-US" sz="2800" dirty="0">
                        <a:latin typeface="Arial"/>
                        <a:ea typeface="Times New Roman"/>
                        <a:cs typeface="Times New Roman"/>
                      </a:endParaRPr>
                    </a:p>
                  </a:txBody>
                  <a:tcPr marL="0" marR="0" marT="0" marB="0" anchor="ctr"/>
                </a:tc>
                <a:tc>
                  <a:txBody>
                    <a:bodyPr/>
                    <a:lstStyle/>
                    <a:p>
                      <a:pPr marL="0" marR="0" algn="l">
                        <a:spcBef>
                          <a:spcPts val="0"/>
                        </a:spcBef>
                        <a:spcAft>
                          <a:spcPts val="1200"/>
                        </a:spcAft>
                        <a:buFont typeface="Arial" pitchFamily="34" charset="0"/>
                        <a:buNone/>
                        <a:tabLst>
                          <a:tab pos="5486400" algn="l"/>
                        </a:tabLst>
                      </a:pPr>
                      <a:r>
                        <a:rPr lang="en-US" sz="1600" dirty="0"/>
                        <a:t>Classes and flyers to spread public prevention education messages </a:t>
                      </a:r>
                      <a:endParaRPr lang="en-US" sz="2800" dirty="0"/>
                    </a:p>
                    <a:p>
                      <a:pPr marL="0" marR="0" algn="l">
                        <a:spcBef>
                          <a:spcPts val="0"/>
                        </a:spcBef>
                        <a:spcAft>
                          <a:spcPts val="1200"/>
                        </a:spcAft>
                        <a:buFont typeface="Arial" pitchFamily="34" charset="0"/>
                        <a:buNone/>
                        <a:tabLst>
                          <a:tab pos="5486400" algn="l"/>
                        </a:tabLst>
                      </a:pPr>
                      <a:r>
                        <a:rPr lang="en-US" sz="1600" dirty="0"/>
                        <a:t>Help households to calculate the amount of food they will need to store for 12 weeks </a:t>
                      </a:r>
                      <a:endParaRPr lang="en-US" sz="2800" dirty="0">
                        <a:latin typeface="Arial"/>
                        <a:ea typeface="Times New Roman"/>
                        <a:cs typeface="Times New Roman"/>
                      </a:endParaRPr>
                    </a:p>
                  </a:txBody>
                  <a:tcPr marL="0" marR="0" marT="0" marB="0" anchor="ctr"/>
                </a:tc>
                <a:tc>
                  <a:txBody>
                    <a:bodyPr/>
                    <a:lstStyle/>
                    <a:p>
                      <a:pPr marL="0" marR="0" algn="ctr">
                        <a:spcBef>
                          <a:spcPts val="0"/>
                        </a:spcBef>
                        <a:spcAft>
                          <a:spcPts val="0"/>
                        </a:spcAft>
                        <a:tabLst>
                          <a:tab pos="5486400" algn="l"/>
                        </a:tabLst>
                      </a:pPr>
                      <a:r>
                        <a:rPr lang="en-US" sz="1600" dirty="0"/>
                        <a:t>Communication center</a:t>
                      </a:r>
                      <a:endParaRPr lang="en-US" sz="2800" dirty="0">
                        <a:latin typeface="Arial"/>
                        <a:ea typeface="Times New Roman"/>
                        <a:cs typeface="Times New Roman"/>
                      </a:endParaRPr>
                    </a:p>
                  </a:txBody>
                  <a:tcPr marL="0" marR="0" marT="0" marB="0" anchor="ctr"/>
                </a:tc>
                <a:tc>
                  <a:txBody>
                    <a:bodyPr/>
                    <a:lstStyle/>
                    <a:p>
                      <a:pPr marL="0" marR="0" algn="l">
                        <a:spcBef>
                          <a:spcPts val="0"/>
                        </a:spcBef>
                        <a:spcAft>
                          <a:spcPts val="0"/>
                        </a:spcAft>
                        <a:tabLst>
                          <a:tab pos="5486400" algn="l"/>
                        </a:tabLst>
                      </a:pPr>
                      <a:r>
                        <a:rPr lang="en-US" sz="1600" dirty="0" smtClean="0"/>
                        <a:t>Supplies </a:t>
                      </a:r>
                      <a:r>
                        <a:rPr lang="en-US" sz="1600" dirty="0"/>
                        <a:t>to reproduce education messages. </a:t>
                      </a:r>
                      <a:endParaRPr lang="en-US" sz="1600" dirty="0" smtClean="0"/>
                    </a:p>
                    <a:p>
                      <a:pPr marL="0" marR="0" algn="l">
                        <a:spcBef>
                          <a:spcPts val="0"/>
                        </a:spcBef>
                        <a:spcAft>
                          <a:spcPts val="0"/>
                        </a:spcAft>
                        <a:tabLst>
                          <a:tab pos="5486400" algn="l"/>
                        </a:tabLst>
                      </a:pPr>
                      <a:endParaRPr lang="en-US" sz="1600" dirty="0" smtClean="0"/>
                    </a:p>
                    <a:p>
                      <a:pPr marL="0" marR="0" algn="l">
                        <a:spcBef>
                          <a:spcPts val="0"/>
                        </a:spcBef>
                        <a:spcAft>
                          <a:spcPts val="0"/>
                        </a:spcAft>
                        <a:tabLst>
                          <a:tab pos="5486400" algn="l"/>
                        </a:tabLst>
                      </a:pPr>
                      <a:r>
                        <a:rPr lang="en-US" sz="1600" kern="1200" dirty="0" smtClean="0"/>
                        <a:t>Training on key food security and health messages </a:t>
                      </a:r>
                      <a:endParaRPr lang="en-US" sz="2000" dirty="0">
                        <a:latin typeface="Arial"/>
                        <a:ea typeface="Times New Roman"/>
                        <a:cs typeface="Times New Roman"/>
                      </a:endParaRPr>
                    </a:p>
                  </a:txBody>
                  <a:tcPr marL="114300" marR="114300" marT="0" marB="0" anchor="ctr"/>
                </a:tc>
              </a:tr>
              <a:tr h="2005227">
                <a:tc>
                  <a:txBody>
                    <a:bodyPr/>
                    <a:lstStyle/>
                    <a:p>
                      <a:pPr marL="0" marR="0" algn="ctr">
                        <a:spcBef>
                          <a:spcPts val="0"/>
                        </a:spcBef>
                        <a:spcAft>
                          <a:spcPts val="0"/>
                        </a:spcAft>
                        <a:tabLst>
                          <a:tab pos="5486400" algn="l"/>
                        </a:tabLst>
                      </a:pPr>
                      <a:r>
                        <a:rPr lang="en-US" sz="1600" dirty="0"/>
                        <a:t> Church group </a:t>
                      </a:r>
                      <a:endParaRPr lang="en-US" sz="2400" dirty="0">
                        <a:latin typeface="Arial"/>
                        <a:ea typeface="Times New Roman"/>
                        <a:cs typeface="Times New Roman"/>
                      </a:endParaRPr>
                    </a:p>
                  </a:txBody>
                  <a:tcPr marL="0" marR="0" marT="0" marB="0" anchor="ctr"/>
                </a:tc>
                <a:tc>
                  <a:txBody>
                    <a:bodyPr/>
                    <a:lstStyle/>
                    <a:p>
                      <a:pPr marL="0" marR="0" algn="l">
                        <a:spcBef>
                          <a:spcPts val="0"/>
                        </a:spcBef>
                        <a:spcAft>
                          <a:spcPts val="0"/>
                        </a:spcAft>
                        <a:tabLst>
                          <a:tab pos="5486400" algn="l"/>
                        </a:tabLst>
                      </a:pPr>
                      <a:r>
                        <a:rPr lang="en-US" sz="1600" dirty="0"/>
                        <a:t>Social support </a:t>
                      </a:r>
                      <a:endParaRPr lang="en-US" sz="1600" dirty="0" smtClean="0"/>
                    </a:p>
                    <a:p>
                      <a:pPr marL="0" marR="0" algn="l">
                        <a:spcBef>
                          <a:spcPts val="0"/>
                        </a:spcBef>
                        <a:spcAft>
                          <a:spcPts val="0"/>
                        </a:spcAft>
                        <a:tabLst>
                          <a:tab pos="5486400" algn="l"/>
                        </a:tabLst>
                      </a:pPr>
                      <a:endParaRPr lang="en-US" sz="1400" dirty="0"/>
                    </a:p>
                    <a:p>
                      <a:pPr marL="0" marR="0" algn="l">
                        <a:spcBef>
                          <a:spcPts val="0"/>
                        </a:spcBef>
                        <a:spcAft>
                          <a:spcPts val="0"/>
                        </a:spcAft>
                        <a:tabLst>
                          <a:tab pos="5486400" algn="l"/>
                        </a:tabLst>
                      </a:pPr>
                      <a:r>
                        <a:rPr lang="en-US" sz="1600" dirty="0"/>
                        <a:t>Mobilize support for the poor </a:t>
                      </a:r>
                      <a:endParaRPr lang="en-US" sz="2400" dirty="0">
                        <a:latin typeface="Arial"/>
                        <a:ea typeface="Times New Roman"/>
                        <a:cs typeface="Times New Roman"/>
                      </a:endParaRPr>
                    </a:p>
                  </a:txBody>
                  <a:tcPr marL="0" marR="0" marT="0" marB="0" anchor="ctr"/>
                </a:tc>
                <a:tc>
                  <a:txBody>
                    <a:bodyPr/>
                    <a:lstStyle/>
                    <a:p>
                      <a:pPr marL="0" marR="0" algn="l">
                        <a:spcBef>
                          <a:spcPts val="0"/>
                        </a:spcBef>
                        <a:spcAft>
                          <a:spcPts val="600"/>
                        </a:spcAft>
                        <a:buFont typeface="Arial" pitchFamily="34" charset="0"/>
                        <a:buNone/>
                        <a:tabLst>
                          <a:tab pos="5486400" algn="l"/>
                        </a:tabLst>
                      </a:pPr>
                      <a:r>
                        <a:rPr lang="en-US" sz="1600" dirty="0"/>
                        <a:t>Identification of poor households</a:t>
                      </a:r>
                      <a:endParaRPr lang="en-US" sz="2400" dirty="0"/>
                    </a:p>
                    <a:p>
                      <a:pPr marL="0" marR="0" algn="l">
                        <a:spcBef>
                          <a:spcPts val="0"/>
                        </a:spcBef>
                        <a:spcAft>
                          <a:spcPts val="600"/>
                        </a:spcAft>
                        <a:buFont typeface="Arial" pitchFamily="34" charset="0"/>
                        <a:buNone/>
                        <a:tabLst>
                          <a:tab pos="5486400" algn="l"/>
                        </a:tabLst>
                      </a:pPr>
                      <a:r>
                        <a:rPr lang="en-US" sz="1600" dirty="0"/>
                        <a:t>Household preparedness education </a:t>
                      </a:r>
                      <a:endParaRPr lang="en-US" sz="2400" dirty="0"/>
                    </a:p>
                    <a:p>
                      <a:pPr marL="0" marR="0" algn="l">
                        <a:spcBef>
                          <a:spcPts val="0"/>
                        </a:spcBef>
                        <a:spcAft>
                          <a:spcPts val="600"/>
                        </a:spcAft>
                        <a:buFont typeface="Arial" pitchFamily="34" charset="0"/>
                        <a:buNone/>
                        <a:tabLst>
                          <a:tab pos="5486400" algn="l"/>
                        </a:tabLst>
                      </a:pPr>
                      <a:r>
                        <a:rPr lang="en-US" sz="1600" dirty="0"/>
                        <a:t>Conflict </a:t>
                      </a:r>
                      <a:r>
                        <a:rPr lang="en-US" sz="1600" kern="1200" dirty="0"/>
                        <a:t>management</a:t>
                      </a:r>
                      <a:r>
                        <a:rPr lang="en-US" sz="1600" dirty="0"/>
                        <a:t> training for households </a:t>
                      </a:r>
                      <a:endParaRPr lang="en-US" sz="2400" dirty="0">
                        <a:latin typeface="Arial"/>
                        <a:ea typeface="Times New Roman"/>
                        <a:cs typeface="Times New Roman"/>
                      </a:endParaRPr>
                    </a:p>
                  </a:txBody>
                  <a:tcPr marL="0" marR="0" marT="0" marB="0" anchor="ctr"/>
                </a:tc>
                <a:tc>
                  <a:txBody>
                    <a:bodyPr/>
                    <a:lstStyle/>
                    <a:p>
                      <a:pPr marL="0" marR="0" algn="l">
                        <a:spcBef>
                          <a:spcPts val="0"/>
                        </a:spcBef>
                        <a:spcAft>
                          <a:spcPts val="600"/>
                        </a:spcAft>
                        <a:buFont typeface="Arial" pitchFamily="34" charset="0"/>
                        <a:buNone/>
                        <a:tabLst>
                          <a:tab pos="5486400" algn="l"/>
                        </a:tabLst>
                      </a:pPr>
                      <a:r>
                        <a:rPr lang="en-US" sz="1600" kern="1200" dirty="0"/>
                        <a:t>Reduce fear </a:t>
                      </a:r>
                      <a:r>
                        <a:rPr lang="en-US" sz="1600" kern="1200" dirty="0" smtClean="0"/>
                        <a:t>&amp; </a:t>
                      </a:r>
                      <a:r>
                        <a:rPr lang="en-US" sz="1600" kern="1200" dirty="0"/>
                        <a:t>panic </a:t>
                      </a:r>
                    </a:p>
                    <a:p>
                      <a:pPr marL="0" marR="0" algn="l">
                        <a:spcBef>
                          <a:spcPts val="0"/>
                        </a:spcBef>
                        <a:spcAft>
                          <a:spcPts val="600"/>
                        </a:spcAft>
                        <a:buFont typeface="Arial" pitchFamily="34" charset="0"/>
                        <a:buNone/>
                        <a:tabLst>
                          <a:tab pos="5486400" algn="l"/>
                        </a:tabLst>
                      </a:pPr>
                      <a:r>
                        <a:rPr lang="en-US" sz="1600" kern="1200" dirty="0"/>
                        <a:t>Surveillance of illness</a:t>
                      </a:r>
                    </a:p>
                    <a:p>
                      <a:pPr marL="0" marR="0" algn="l">
                        <a:spcBef>
                          <a:spcPts val="0"/>
                        </a:spcBef>
                        <a:spcAft>
                          <a:spcPts val="600"/>
                        </a:spcAft>
                        <a:buFont typeface="Arial" pitchFamily="34" charset="0"/>
                        <a:buNone/>
                        <a:tabLst>
                          <a:tab pos="5486400" algn="l"/>
                        </a:tabLst>
                      </a:pPr>
                      <a:r>
                        <a:rPr lang="en-US" sz="1600" kern="1200" dirty="0"/>
                        <a:t>Grief counseling </a:t>
                      </a:r>
                    </a:p>
                    <a:p>
                      <a:pPr marL="0" marR="0" algn="l">
                        <a:spcBef>
                          <a:spcPts val="0"/>
                        </a:spcBef>
                        <a:spcAft>
                          <a:spcPts val="600"/>
                        </a:spcAft>
                        <a:buFont typeface="Arial" pitchFamily="34" charset="0"/>
                        <a:buNone/>
                        <a:tabLst>
                          <a:tab pos="5486400" algn="l"/>
                        </a:tabLst>
                      </a:pPr>
                      <a:r>
                        <a:rPr lang="en-US" sz="1600" kern="1200" dirty="0"/>
                        <a:t>Distribution of food </a:t>
                      </a:r>
                      <a:r>
                        <a:rPr lang="en-US" sz="1600" kern="1200" dirty="0" smtClean="0"/>
                        <a:t>/cash </a:t>
                      </a:r>
                      <a:r>
                        <a:rPr lang="en-US" sz="1600" kern="1200" dirty="0"/>
                        <a:t>transfers</a:t>
                      </a:r>
                      <a:endParaRPr lang="en-US" sz="1600" i="1" kern="1200" dirty="0">
                        <a:solidFill>
                          <a:schemeClr val="dk1"/>
                        </a:solidFill>
                        <a:latin typeface="Arial"/>
                        <a:ea typeface="Times New Roman"/>
                        <a:cs typeface="Times New Roman"/>
                      </a:endParaRPr>
                    </a:p>
                  </a:txBody>
                  <a:tcPr marL="0" marR="0" marT="0" marB="0" anchor="ctr"/>
                </a:tc>
                <a:tc>
                  <a:txBody>
                    <a:bodyPr/>
                    <a:lstStyle/>
                    <a:p>
                      <a:pPr marL="0" marR="0" algn="l">
                        <a:spcBef>
                          <a:spcPts val="0"/>
                        </a:spcBef>
                        <a:spcAft>
                          <a:spcPts val="0"/>
                        </a:spcAft>
                        <a:tabLst>
                          <a:tab pos="5486400" algn="l"/>
                        </a:tabLst>
                      </a:pPr>
                      <a:endParaRPr lang="en-US" sz="1600" dirty="0" smtClean="0"/>
                    </a:p>
                    <a:p>
                      <a:pPr marL="0" marR="0" algn="l">
                        <a:spcBef>
                          <a:spcPts val="0"/>
                        </a:spcBef>
                        <a:spcAft>
                          <a:spcPts val="0"/>
                        </a:spcAft>
                        <a:tabLst>
                          <a:tab pos="5486400" algn="l"/>
                        </a:tabLst>
                      </a:pPr>
                      <a:r>
                        <a:rPr lang="en-US" sz="1600" dirty="0" smtClean="0"/>
                        <a:t>Training for  </a:t>
                      </a:r>
                      <a:r>
                        <a:rPr lang="en-US" sz="1600" dirty="0"/>
                        <a:t>food </a:t>
                      </a:r>
                      <a:r>
                        <a:rPr lang="en-US" sz="1600" dirty="0" smtClean="0"/>
                        <a:t>/cash</a:t>
                      </a:r>
                      <a:r>
                        <a:rPr lang="en-US" sz="1600" baseline="0" dirty="0" smtClean="0"/>
                        <a:t> </a:t>
                      </a:r>
                      <a:r>
                        <a:rPr lang="en-US" sz="1600" dirty="0" smtClean="0"/>
                        <a:t>management </a:t>
                      </a:r>
                      <a:r>
                        <a:rPr lang="en-US" sz="1600" dirty="0"/>
                        <a:t>and distribution </a:t>
                      </a:r>
                      <a:endParaRPr lang="en-US" sz="2400" dirty="0">
                        <a:latin typeface="Arial"/>
                        <a:ea typeface="Times New Roman"/>
                        <a:cs typeface="Times New Roman"/>
                      </a:endParaRPr>
                    </a:p>
                  </a:txBody>
                  <a:tcPr marL="114300" marR="114300" marT="0" marB="0" anchor="ct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839200" cy="609600"/>
          </a:xfrm>
        </p:spPr>
        <p:txBody>
          <a:bodyPr/>
          <a:lstStyle/>
          <a:p>
            <a:r>
              <a:rPr lang="en-US" dirty="0" smtClean="0"/>
              <a:t>Step 2: Identify groups excluded from services </a:t>
            </a:r>
            <a:endParaRPr lang="en-US" dirty="0"/>
          </a:p>
        </p:txBody>
      </p:sp>
      <p:sp>
        <p:nvSpPr>
          <p:cNvPr id="3" name="Content Placeholder 2"/>
          <p:cNvSpPr>
            <a:spLocks noGrp="1"/>
          </p:cNvSpPr>
          <p:nvPr>
            <p:ph idx="1"/>
          </p:nvPr>
        </p:nvSpPr>
        <p:spPr/>
        <p:txBody>
          <a:bodyPr/>
          <a:lstStyle/>
          <a:p>
            <a:r>
              <a:rPr lang="en-US" dirty="0" smtClean="0"/>
              <a:t>Carefully consider each identified service </a:t>
            </a:r>
          </a:p>
          <a:p>
            <a:r>
              <a:rPr lang="en-US" dirty="0" smtClean="0"/>
              <a:t>Who might be excluded from accessing these services? </a:t>
            </a:r>
          </a:p>
          <a:p>
            <a:r>
              <a:rPr lang="en-US" dirty="0" smtClean="0"/>
              <a:t>For each excluded group, </a:t>
            </a:r>
            <a:r>
              <a:rPr lang="en-US" sz="3200" kern="1200" dirty="0" smtClean="0">
                <a:latin typeface="Arial" charset="0"/>
              </a:rPr>
              <a:t>hold </a:t>
            </a:r>
            <a:r>
              <a:rPr lang="en-US" sz="3200" b="1" i="1" kern="1200" dirty="0" smtClean="0">
                <a:latin typeface="Arial" charset="0"/>
              </a:rPr>
              <a:t>focus group discussions</a:t>
            </a:r>
            <a:r>
              <a:rPr lang="en-US" sz="3200" kern="1200" dirty="0" smtClean="0">
                <a:latin typeface="Arial" charset="0"/>
              </a:rPr>
              <a:t> to determine how volunteers can provide better access to the services they will offer before, during, and after a pandemic.</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 Recruit Lead Volunteers </a:t>
            </a:r>
            <a:endParaRPr lang="en-US" dirty="0"/>
          </a:p>
        </p:txBody>
      </p:sp>
      <p:sp>
        <p:nvSpPr>
          <p:cNvPr id="3" name="Content Placeholder 2"/>
          <p:cNvSpPr>
            <a:spLocks noGrp="1"/>
          </p:cNvSpPr>
          <p:nvPr>
            <p:ph idx="1"/>
          </p:nvPr>
        </p:nvSpPr>
        <p:spPr>
          <a:xfrm>
            <a:off x="566738" y="1371600"/>
            <a:ext cx="8001000" cy="4648200"/>
          </a:xfrm>
        </p:spPr>
        <p:txBody>
          <a:bodyPr/>
          <a:lstStyle/>
          <a:p>
            <a:pPr lvl="0"/>
            <a:r>
              <a:rPr lang="en-US" dirty="0" smtClean="0"/>
              <a:t>Call a gathering of representatives from various organizations and private businesses in the community. </a:t>
            </a:r>
          </a:p>
          <a:p>
            <a:pPr lvl="0"/>
            <a:r>
              <a:rPr lang="en-US" sz="1800" dirty="0" smtClean="0"/>
              <a:t>Business associations Local merchants and traders</a:t>
            </a:r>
          </a:p>
          <a:p>
            <a:pPr lvl="0"/>
            <a:r>
              <a:rPr lang="en-US" sz="1800" dirty="0" smtClean="0"/>
              <a:t>Community-based and religious organizations</a:t>
            </a:r>
          </a:p>
          <a:p>
            <a:pPr lvl="0"/>
            <a:r>
              <a:rPr lang="en-US" sz="1800" dirty="0" smtClean="0"/>
              <a:t>School teachers</a:t>
            </a:r>
          </a:p>
          <a:p>
            <a:pPr lvl="0"/>
            <a:r>
              <a:rPr lang="en-US" sz="1800" dirty="0" smtClean="0"/>
              <a:t>Women’s groups</a:t>
            </a:r>
          </a:p>
          <a:p>
            <a:pPr lvl="0"/>
            <a:r>
              <a:rPr lang="en-US" sz="1800" dirty="0" smtClean="0"/>
              <a:t>Youth groups</a:t>
            </a:r>
          </a:p>
          <a:p>
            <a:pPr lvl="0"/>
            <a:r>
              <a:rPr lang="en-US" sz="1800" dirty="0" smtClean="0"/>
              <a:t>Municipal government agencies</a:t>
            </a:r>
          </a:p>
          <a:p>
            <a:pPr lvl="0"/>
            <a:r>
              <a:rPr lang="en-US" sz="1800" dirty="0" smtClean="0"/>
              <a:t>Humanitarian and development nongovernmental organizations</a:t>
            </a:r>
          </a:p>
          <a:p>
            <a:pPr lvl="0"/>
            <a:r>
              <a:rPr lang="en-US" sz="1800" dirty="0" smtClean="0"/>
              <a:t>Health centers and hospitals</a:t>
            </a:r>
          </a:p>
          <a:p>
            <a:pPr lvl="0"/>
            <a:r>
              <a:rPr lang="en-US" sz="1800" dirty="0" smtClean="0"/>
              <a:t>Ranch or farmer associations</a:t>
            </a:r>
          </a:p>
          <a:p>
            <a:pPr lvl="0"/>
            <a:r>
              <a:rPr lang="en-US" sz="1800" dirty="0" smtClean="0"/>
              <a:t>Local media </a:t>
            </a:r>
          </a:p>
          <a:p>
            <a:pPr lvl="0"/>
            <a:r>
              <a:rPr lang="en-US" sz="1800" dirty="0" smtClean="0"/>
              <a:t>Entertainers</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 Recruit Lead Volunteers </a:t>
            </a:r>
            <a:endParaRPr lang="en-US" dirty="0"/>
          </a:p>
        </p:txBody>
      </p:sp>
      <p:sp>
        <p:nvSpPr>
          <p:cNvPr id="3" name="Content Placeholder 2"/>
          <p:cNvSpPr>
            <a:spLocks noGrp="1"/>
          </p:cNvSpPr>
          <p:nvPr>
            <p:ph idx="1"/>
          </p:nvPr>
        </p:nvSpPr>
        <p:spPr/>
        <p:txBody>
          <a:bodyPr/>
          <a:lstStyle/>
          <a:p>
            <a:pPr>
              <a:spcAft>
                <a:spcPts val="1800"/>
              </a:spcAft>
            </a:pPr>
            <a:r>
              <a:rPr lang="en-US" dirty="0" smtClean="0"/>
              <a:t>From each organization, identify one lead volunteer and  two backup alternates</a:t>
            </a:r>
          </a:p>
          <a:p>
            <a:pPr>
              <a:spcAft>
                <a:spcPts val="1800"/>
              </a:spcAft>
            </a:pPr>
            <a:r>
              <a:rPr lang="en-US" dirty="0" smtClean="0"/>
              <a:t>Make sure to get contact information </a:t>
            </a:r>
          </a:p>
        </p:txBody>
      </p:sp>
      <p:sp>
        <p:nvSpPr>
          <p:cNvPr id="4" name="TextBox 3"/>
          <p:cNvSpPr txBox="1"/>
          <p:nvPr/>
        </p:nvSpPr>
        <p:spPr>
          <a:xfrm>
            <a:off x="3810000" y="4038600"/>
            <a:ext cx="4876800" cy="1938992"/>
          </a:xfrm>
          <a:prstGeom prst="rect">
            <a:avLst/>
          </a:prstGeom>
          <a:solidFill>
            <a:srgbClr val="FF0000"/>
          </a:solidFill>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spAutoFit/>
          </a:bodyPr>
          <a:lstStyle/>
          <a:p>
            <a:pPr fontAlgn="auto">
              <a:spcBef>
                <a:spcPts val="0"/>
              </a:spcBef>
              <a:spcAft>
                <a:spcPts val="0"/>
              </a:spcAft>
              <a:defRPr/>
            </a:pPr>
            <a:r>
              <a:rPr lang="en-US" sz="2400" dirty="0">
                <a:ln w="18415" cmpd="sng">
                  <a:solidFill>
                    <a:srgbClr val="FFFFFF"/>
                  </a:solidFill>
                  <a:prstDash val="solid"/>
                </a:ln>
                <a:solidFill>
                  <a:schemeClr val="bg1"/>
                </a:solidFill>
                <a:effectLst>
                  <a:outerShdw blurRad="63500" dir="3600000" algn="tl" rotWithShape="0">
                    <a:srgbClr val="000000">
                      <a:alpha val="70000"/>
                    </a:srgbClr>
                  </a:outerShdw>
                </a:effectLst>
              </a:rPr>
              <a:t>Make sure all volunteers are coordinated with health leaders and are up to date on safety measures re: spread of the disease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SAID_no_header">
  <a:themeElements>
    <a:clrScheme name="USAID_no_hea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SAID_no_head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SAID_no_hea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SAID_no_head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SAID_no_head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SAID_no_head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SAID_no_head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SAID_no_head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SAID_no_header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SAID_no_head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SAID_no_head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SAID_no_head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SAID_no_head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SAID_no_head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TotalTime>
  <Words>2297</Words>
  <Application>Microsoft Office PowerPoint</Application>
  <PresentationFormat>On-screen Show (4:3)</PresentationFormat>
  <Paragraphs>199</Paragraphs>
  <Slides>17</Slides>
  <Notes>16</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Profile</vt:lpstr>
      <vt:lpstr>USAID_no_header</vt:lpstr>
      <vt:lpstr>Session 6 </vt:lpstr>
      <vt:lpstr>The tool Volunteer Coordination will help response leaders: </vt:lpstr>
      <vt:lpstr>Today’s Objectives</vt:lpstr>
      <vt:lpstr>3 types of volunteer support </vt:lpstr>
      <vt:lpstr>Step 1: Identify potential volunteer services</vt:lpstr>
      <vt:lpstr>Inventory of Community Services and Businesses </vt:lpstr>
      <vt:lpstr>Step 2: Identify groups excluded from services </vt:lpstr>
      <vt:lpstr>Step 3: Recruit Lead Volunteers </vt:lpstr>
      <vt:lpstr>Step 3: Recruit Lead Volunteers </vt:lpstr>
      <vt:lpstr>Step 3: Recruit lead community volunteers</vt:lpstr>
      <vt:lpstr>Step 4: Recruit Volunteer Teams </vt:lpstr>
      <vt:lpstr>Step 4: Recruit Volunteer Teams </vt:lpstr>
      <vt:lpstr>Step 4: Recruit Volunteer Teams </vt:lpstr>
      <vt:lpstr>What type of volunteers are most needed ? </vt:lpstr>
      <vt:lpstr>Volunteer activities to prepare for a  pandemic: </vt:lpstr>
      <vt:lpstr>Volunteer activities once the pandemic reaches your community: </vt:lpstr>
      <vt:lpstr>Thank You </vt:lpstr>
    </vt:vector>
  </TitlesOfParts>
  <Company>aed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Volunteer Coordination </dc:title>
  <dc:creator>Laurie Starr - TANGO International</dc:creator>
  <cp:lastModifiedBy>Laurie </cp:lastModifiedBy>
  <cp:revision>55</cp:revision>
  <dcterms:created xsi:type="dcterms:W3CDTF">2007-12-03T14:07:51Z</dcterms:created>
  <dcterms:modified xsi:type="dcterms:W3CDTF">2009-10-14T18:46:59Z</dcterms:modified>
</cp:coreProperties>
</file>