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14"/>
  </p:notesMasterIdLst>
  <p:handoutMasterIdLst>
    <p:handoutMasterId r:id="rId15"/>
  </p:handoutMasterIdLst>
  <p:sldIdLst>
    <p:sldId id="256" r:id="rId3"/>
    <p:sldId id="257" r:id="rId4"/>
    <p:sldId id="259" r:id="rId5"/>
    <p:sldId id="260" r:id="rId6"/>
    <p:sldId id="261" r:id="rId7"/>
    <p:sldId id="262" r:id="rId8"/>
    <p:sldId id="263" r:id="rId9"/>
    <p:sldId id="264" r:id="rId10"/>
    <p:sldId id="266" r:id="rId11"/>
    <p:sldId id="265" r:id="rId12"/>
    <p:sldId id="258" r:id="rId13"/>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3366FF"/>
    <a:srgbClr val="996633"/>
    <a:srgbClr val="33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67504" autoAdjust="0"/>
  </p:normalViewPr>
  <p:slideViewPr>
    <p:cSldViewPr>
      <p:cViewPr>
        <p:scale>
          <a:sx n="75" d="100"/>
          <a:sy n="75" d="100"/>
        </p:scale>
        <p:origin x="-366" y="492"/>
      </p:cViewPr>
      <p:guideLst>
        <p:guide orient="horz" pos="2160"/>
        <p:guide pos="2880"/>
      </p:guideLst>
    </p:cSldViewPr>
  </p:slideViewPr>
  <p:notesTextViewPr>
    <p:cViewPr>
      <p:scale>
        <a:sx n="100" d="100"/>
        <a:sy n="100" d="100"/>
      </p:scale>
      <p:origin x="0" y="432"/>
    </p:cViewPr>
  </p:notesTextViewPr>
  <p:notesViewPr>
    <p:cSldViewPr>
      <p:cViewPr>
        <p:scale>
          <a:sx n="75" d="100"/>
          <a:sy n="75" d="100"/>
        </p:scale>
        <p:origin x="-1398" y="1032"/>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A03AA27D-3C3A-41A3-81A4-6A4B6C8926AA}" type="datetimeFigureOut">
              <a:rPr lang="en-US" smtClean="0"/>
              <a:t>10/14/2009</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103679CD-6188-415C-B8A0-09A4C1442E4C}"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defRPr sz="1200" smtClean="0"/>
            </a:lvl1pPr>
          </a:lstStyle>
          <a:p>
            <a:pPr>
              <a:defRPr/>
            </a:pPr>
            <a:endParaRPr lang="en-US"/>
          </a:p>
        </p:txBody>
      </p:sp>
      <p:sp>
        <p:nvSpPr>
          <p:cNvPr id="7171" name="Rectangle 3"/>
          <p:cNvSpPr>
            <a:spLocks noGrp="1" noChangeArrowheads="1"/>
          </p:cNvSpPr>
          <p:nvPr>
            <p:ph type="dt" idx="1"/>
          </p:nvPr>
        </p:nvSpPr>
        <p:spPr bwMode="auto">
          <a:xfrm>
            <a:off x="3898102"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a:defRPr sz="1200" smtClean="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8182" y="4415790"/>
            <a:ext cx="5505450" cy="418338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29967"/>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defRPr sz="1200" smtClean="0"/>
            </a:lvl1pPr>
          </a:lstStyle>
          <a:p>
            <a:pPr>
              <a:defRPr/>
            </a:pPr>
            <a:endParaRPr lang="en-US"/>
          </a:p>
        </p:txBody>
      </p:sp>
      <p:sp>
        <p:nvSpPr>
          <p:cNvPr id="7175" name="Rectangle 7"/>
          <p:cNvSpPr>
            <a:spLocks noGrp="1" noChangeArrowheads="1"/>
          </p:cNvSpPr>
          <p:nvPr>
            <p:ph type="sldNum" sz="quarter" idx="5"/>
          </p:nvPr>
        </p:nvSpPr>
        <p:spPr bwMode="auto">
          <a:xfrm>
            <a:off x="3898102" y="8829967"/>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a:defRPr sz="1200" smtClean="0"/>
            </a:lvl1pPr>
          </a:lstStyle>
          <a:p>
            <a:pPr>
              <a:defRPr/>
            </a:pPr>
            <a:fld id="{BFCA4971-52A1-4466-BEA8-7556F8585F6D}" type="slidenum">
              <a:rPr lang="en-US"/>
              <a:pPr>
                <a:defRPr/>
              </a:pPr>
              <a:t>‹#›</a:t>
            </a:fld>
            <a:endParaRPr 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69686231-16CD-45E0-998C-0B22503986EF}" type="slidenum">
              <a:rPr lang="en-US"/>
              <a:pPr/>
              <a:t>1</a:t>
            </a:fld>
            <a:endParaRPr 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850106" y="4415790"/>
            <a:ext cx="5181600" cy="4183380"/>
          </a:xfrm>
          <a:noFill/>
          <a:ln/>
        </p:spPr>
        <p:txBody>
          <a:bodyPr/>
          <a:lstStyle/>
          <a:p>
            <a:pPr eaLnBrk="1" hangingPunct="1"/>
            <a:r>
              <a:rPr lang="en-US" i="1" dirty="0" smtClean="0"/>
              <a:t>Before facilitating this session, confirm that each participant has a copy of the tool </a:t>
            </a:r>
            <a:r>
              <a:rPr lang="en-US" b="1" i="1" dirty="0" smtClean="0"/>
              <a:t>Recovery and Resilience </a:t>
            </a:r>
            <a:r>
              <a:rPr lang="en-US" i="1" dirty="0" smtClean="0"/>
              <a:t>and a copy of the activity handout for Session 7. </a:t>
            </a:r>
          </a:p>
          <a:p>
            <a:pPr eaLnBrk="1" hangingPunct="1"/>
            <a:endParaRPr lang="en-US" i="1" dirty="0" smtClean="0"/>
          </a:p>
          <a:p>
            <a:pPr eaLnBrk="1" hangingPunct="1"/>
            <a:r>
              <a:rPr lang="en-US" i="1" dirty="0" smtClean="0"/>
              <a:t>Keep this slide on the screen while people arrive and settle in for the session. </a:t>
            </a:r>
          </a:p>
          <a:p>
            <a:pPr eaLnBrk="1" hangingPunct="1"/>
            <a:endParaRPr lang="en-US" dirty="0" smtClean="0"/>
          </a:p>
        </p:txBody>
      </p:sp>
      <p:sp>
        <p:nvSpPr>
          <p:cNvPr id="5" name="Footer Placeholder 4"/>
          <p:cNvSpPr>
            <a:spLocks noGrp="1"/>
          </p:cNvSpPr>
          <p:nvPr>
            <p:ph type="ftr" sz="quarter" idx="10"/>
          </p:nvPr>
        </p:nvSpPr>
        <p:spPr>
          <a:xfrm>
            <a:off x="164306" y="8610600"/>
            <a:ext cx="6260306" cy="464820"/>
          </a:xfrm>
        </p:spPr>
        <p:txBody>
          <a:bodyPr/>
          <a:lstStyle/>
          <a:p>
            <a:pPr>
              <a:defRPr/>
            </a:pPr>
            <a:r>
              <a:rPr lang="en-US" dirty="0"/>
              <a:t>Session </a:t>
            </a:r>
            <a:r>
              <a:rPr lang="en-US" dirty="0" smtClean="0"/>
              <a:t>7 </a:t>
            </a:r>
            <a:r>
              <a:rPr lang="en-US" dirty="0"/>
              <a:t>Facilitation Guide: </a:t>
            </a:r>
            <a:r>
              <a:rPr lang="en-US" dirty="0" smtClean="0"/>
              <a:t>Recovery and Resilience</a:t>
            </a:r>
            <a:endParaRPr lang="en-US" dirty="0"/>
          </a:p>
          <a:p>
            <a:pPr>
              <a:defRPr/>
            </a:pPr>
            <a:r>
              <a:rPr lang="en-US" b="1" dirty="0"/>
              <a:t>Prepared for AI.COMM by Tango </a:t>
            </a:r>
            <a:r>
              <a:rPr lang="en-US" b="1" dirty="0" smtClean="0"/>
              <a:t>International</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p>
          <a:p>
            <a:pPr defTabSz="924458"/>
            <a:r>
              <a:rPr lang="en-US" dirty="0" smtClean="0"/>
              <a:t>Separate the list into two groups: recovery options that can be done with local resources and manpower, and recovery options that require external assistance. This will help to identify what  can be done right now, as well as help to prepare leaders to communicate to sources of external support the community’s priorities , should assistance become available. </a:t>
            </a:r>
          </a:p>
          <a:p>
            <a:endParaRPr lang="en-US" dirty="0"/>
          </a:p>
        </p:txBody>
      </p:sp>
      <p:sp>
        <p:nvSpPr>
          <p:cNvPr id="4" name="Slide Number Placeholder 3"/>
          <p:cNvSpPr>
            <a:spLocks noGrp="1"/>
          </p:cNvSpPr>
          <p:nvPr>
            <p:ph type="sldNum" sz="quarter" idx="10"/>
          </p:nvPr>
        </p:nvSpPr>
        <p:spPr/>
        <p:txBody>
          <a:bodyPr/>
          <a:lstStyle/>
          <a:p>
            <a:pPr>
              <a:defRPr/>
            </a:pPr>
            <a:fld id="{BFCA4971-52A1-4466-BEA8-7556F8585F6D}"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0B9FBFB-E9E5-44C8-AF0A-644667DBF95B}" type="slidenum">
              <a:rPr lang="en-US" smtClean="0"/>
              <a:pPr>
                <a:defRPr/>
              </a:pPr>
              <a:t>11</a:t>
            </a:fld>
            <a:endParaRPr lang="en-US" dirty="0"/>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C584A94B-BC79-4ED6-A8C4-48EE9D78EFCC}" type="slidenum">
              <a:rPr lang="en-US"/>
              <a:pPr/>
              <a:t>2</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r>
              <a:rPr lang="en-US" dirty="0" smtClean="0"/>
              <a:t>A moderate pandemic may impact life and commerce only for the duration of the pandemic waves and may actually strengthen social networks as people come to each other’s assistance. A more severe pandemic may have caused many deaths, drastic inflation, unemployment, food crisis, and a collapse of social networks. </a:t>
            </a:r>
          </a:p>
          <a:p>
            <a:r>
              <a:rPr lang="en-US" dirty="0" smtClean="0"/>
              <a:t>Recovery from a series of severe pandemic waves will require hard work and persistence on the part of local leaders and community members. </a:t>
            </a:r>
          </a:p>
          <a:p>
            <a:r>
              <a:rPr lang="en-US" dirty="0" smtClean="0"/>
              <a:t>After several severe pandemic waves, the tendency may be to analyze the situation simply in terms of needs and deficiencies, because both will certainly be immense. Yet a community must rely on an inventory of remaining assets and capacities if it is to find the power to regenerate itself.</a:t>
            </a:r>
          </a:p>
          <a:p>
            <a:r>
              <a:rPr lang="en-US" sz="2400" i="1" dirty="0" smtClean="0">
                <a:sym typeface="Wingdings"/>
              </a:rPr>
              <a:t></a:t>
            </a:r>
            <a:r>
              <a:rPr lang="en-US" b="1" i="1" dirty="0" smtClean="0"/>
              <a:t>Stress this point:  </a:t>
            </a:r>
            <a:r>
              <a:rPr lang="en-US" dirty="0" smtClean="0"/>
              <a:t>Initially, communities should determine what they can do immediately, without external assistance, using all existing skills, resources, and technical experience. </a:t>
            </a:r>
          </a:p>
          <a:p>
            <a:r>
              <a:rPr lang="en-US" dirty="0" smtClean="0"/>
              <a:t>Some recovery efforts may require more resources than a community has available. The leadership team must then be prepared to communicate the priorities of the community to national and regional government, international agencies, and other sources of external support, once assistance becomes available. </a:t>
            </a:r>
          </a:p>
          <a:p>
            <a:r>
              <a:rPr lang="en-US" dirty="0" smtClean="0"/>
              <a:t> </a:t>
            </a:r>
          </a:p>
        </p:txBody>
      </p:sp>
      <p:sp>
        <p:nvSpPr>
          <p:cNvPr id="5" name="Footer Placeholder 4"/>
          <p:cNvSpPr>
            <a:spLocks noGrp="1"/>
          </p:cNvSpPr>
          <p:nvPr>
            <p:ph type="ftr" sz="quarter" idx="10"/>
          </p:nvPr>
        </p:nvSpPr>
        <p:spPr/>
        <p:txBody>
          <a:bodyPr/>
          <a:lstStyle/>
          <a:p>
            <a:pPr>
              <a:defRPr/>
            </a:pP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r>
              <a:rPr lang="en-US" dirty="0" smtClean="0"/>
              <a:t>Pandemic recovery efforts occur in stages. Some activities can be undertaken immediately following a pandemic, once health experts have declared that social distancing is no longer needed. These activities will reduce fear and reestablish a sense of calm. Examples are reopening schools and businesses and making sure that short-term income and basic necessities are available. </a:t>
            </a:r>
          </a:p>
          <a:p>
            <a:pPr defTabSz="924458"/>
            <a:endParaRPr lang="en-US" dirty="0" smtClean="0"/>
          </a:p>
          <a:p>
            <a:pPr defTabSz="924458"/>
            <a:r>
              <a:rPr lang="en-US" dirty="0" smtClean="0"/>
              <a:t>Other recovery activities will be aiming to strengthen the resiliency of households and communities so that they are better able to manage future shocks. These efforts include rebuilding household and community assets, and restoring local institutions that have been overwhelmed by the pandemic, particularly health facilities.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FCA4971-52A1-4466-BEA8-7556F8585F6D}"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r>
              <a:rPr lang="en-US" dirty="0" smtClean="0"/>
              <a:t>Immediately after the pandemic has run its course, recovery teams should begin activities to reduce fear and reestablish a sense of security.  </a:t>
            </a:r>
          </a:p>
          <a:p>
            <a:r>
              <a:rPr lang="en-US" dirty="0" smtClean="0"/>
              <a:t>The psychological impact of the pandemic on survivors may be huge; psychosocial support will be extremely important to restore a sense of calm. Concerns that people have about future outbreaks, about their ability to get life back to normal, or about other worries must be identified, recognized, and dealt with as soon as possible. </a:t>
            </a:r>
          </a:p>
          <a:p>
            <a:endParaRPr lang="en-US" dirty="0" smtClean="0"/>
          </a:p>
          <a:p>
            <a:r>
              <a:rPr lang="en-US" dirty="0" smtClean="0"/>
              <a:t>Gender, age, and previous medical conditions may influence the impact the pandemic has on families and individuals and should be taken into account by those providing psychosocial support. Homes will likely be the place where most people have suffered. Women—often the primary caregivers for household illness—may need additional grief and recovery counseling. Schools will also play an important role in this process by helping children recover from a very frightening experience and move forward. </a:t>
            </a:r>
          </a:p>
          <a:p>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BFCA4971-52A1-4466-BEA8-7556F8585F6D}"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With local government staff from the education and communication sector, and any available resources or direction from national level government, develop a public education and communications plan. Television, radio, and newspapers can help the community recover by sharing accurate information and dispelling rumors. The public should be made aware of normal responses to fear, uncertainty, survivor guilt, trauma, and disasters. </a:t>
            </a:r>
          </a:p>
          <a:p>
            <a:endParaRPr lang="en-US" dirty="0" smtClean="0"/>
          </a:p>
          <a:p>
            <a:r>
              <a:rPr lang="en-US" dirty="0" smtClean="0"/>
              <a:t>Organize community meetings to discuss the end of the pandemic and to assure people that life can get back to normal. To aid in the grieving process, memorials and candle-light vigils can be held for those that have passed away. During upcoming cultural events and festivals, the dead can be remembered and celebrated, if this is an acceptable tradition. These outlets and venues should also be used to provide sources of further information and help. </a:t>
            </a:r>
          </a:p>
          <a:p>
            <a:endParaRPr lang="en-US" dirty="0" smtClean="0"/>
          </a:p>
          <a:p>
            <a:r>
              <a:rPr lang="en-US" b="1" dirty="0" smtClean="0"/>
              <a:t>Reopen public places</a:t>
            </a:r>
          </a:p>
          <a:p>
            <a:r>
              <a:rPr lang="en-US" dirty="0" smtClean="0"/>
              <a:t>Once health experts and national authorities have declared that social distancing and isolation measures are no longer needed, the team should encourage schools, community centers, businesses, and markets to reopen—even if they are short-staffed or have limited supplies. This will help people feel that things are getting back to normal. Depending on the severity of the disruption in trade, many smaller businesses may not be able to reopen immediately and may need assistance to recuperate. Options for reviving economic activities and markets will be discussed later in the session. </a:t>
            </a:r>
          </a:p>
          <a:p>
            <a:r>
              <a:rPr lang="en-US" dirty="0" smtClean="0"/>
              <a:t> </a:t>
            </a:r>
          </a:p>
          <a:p>
            <a:r>
              <a:rPr lang="en-US" b="1" dirty="0" smtClean="0"/>
              <a:t>Reintroduce joy</a:t>
            </a:r>
          </a:p>
          <a:p>
            <a:r>
              <a:rPr lang="en-US" dirty="0" smtClean="0"/>
              <a:t>Bringing joy and laughter back to the community can be an important contributor to coping with losses and restoring a sense of normalcy. Consider organizing recreational activities, cultural events, or music festivals in order to bring people together. Give them the opportunity to talk about their experiences and promote supportive relationships. </a:t>
            </a:r>
          </a:p>
          <a:p>
            <a:r>
              <a:rPr lang="en-US" dirty="0" smtClean="0"/>
              <a:t>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FCA4971-52A1-4466-BEA8-7556F8585F6D}"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Once immediate fear is reduced and a sense of security begins to return, concentrate on programs that will link relief efforts to recovery. Well-planned influenza pandemic recovery programs address not only the immediate recovery situation but also the underlying causes of hunger and suffering among affected populations. The goal of these efforts is to strengthen the resiliency of households and communities so that they are more able to manage future shocks.</a:t>
            </a:r>
          </a:p>
          <a:p>
            <a:r>
              <a:rPr lang="en-US" dirty="0" smtClean="0"/>
              <a:t> </a:t>
            </a:r>
          </a:p>
          <a:p>
            <a:r>
              <a:rPr lang="en-US" dirty="0" smtClean="0"/>
              <a:t>The first step in designing recovery programs is to identify those who have been most affected by the pandemic and those that will have the most trouble getting back on their feet. Target immediate assistance to these groups. We learned how to do this in Session 3,</a:t>
            </a:r>
            <a:r>
              <a:rPr lang="en-US" i="1" dirty="0" smtClean="0"/>
              <a:t> Identifying  People Most at Risk of Food Insecurity.  </a:t>
            </a:r>
            <a:r>
              <a:rPr lang="en-US" dirty="0" smtClean="0"/>
              <a:t>You  will now update that information with a follow-up assessment to help determine who has suffered most, and who has been more resilient to the pandemic’s impact. </a:t>
            </a:r>
          </a:p>
          <a:p>
            <a:r>
              <a:rPr lang="en-US" dirty="0" smtClean="0"/>
              <a:t> </a:t>
            </a:r>
          </a:p>
          <a:p>
            <a:r>
              <a:rPr lang="en-US" b="1" dirty="0" smtClean="0"/>
              <a:t>Determine the coping strategies that people have used in response to the pandemic.</a:t>
            </a:r>
          </a:p>
          <a:p>
            <a:r>
              <a:rPr lang="en-US" dirty="0" smtClean="0"/>
              <a:t>Coping strategies refer to the ways that individuals, households, and communities combine their skills, knowledge, and resources to respond to a shock or disaster. These strategies can be positive or negative and investigating both types is important to understanding whether a situation is worsening, remaining the same, or improving. </a:t>
            </a:r>
          </a:p>
          <a:p>
            <a:r>
              <a:rPr lang="en-US" dirty="0" smtClean="0"/>
              <a:t>Awareness of coping strategies can help your team identify which households are in most need of recovery assistance, and it can increase understanding of how those who have managed fairly well through the pandemic have been able to do so. This last important point is often overlooked. By understanding successful coping strategies that have helped people survive, leaders are able to share this information with others that have not fared so well, helping them to be better prepared for future disasters. </a:t>
            </a:r>
            <a:endParaRPr lang="en-US" dirty="0"/>
          </a:p>
        </p:txBody>
      </p:sp>
      <p:sp>
        <p:nvSpPr>
          <p:cNvPr id="4" name="Slide Number Placeholder 3"/>
          <p:cNvSpPr>
            <a:spLocks noGrp="1"/>
          </p:cNvSpPr>
          <p:nvPr>
            <p:ph type="sldNum" sz="quarter" idx="10"/>
          </p:nvPr>
        </p:nvSpPr>
        <p:spPr/>
        <p:txBody>
          <a:bodyPr/>
          <a:lstStyle/>
          <a:p>
            <a:pPr>
              <a:defRPr/>
            </a:pPr>
            <a:fld id="{BFCA4971-52A1-4466-BEA8-7556F8585F6D}"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smtClean="0"/>
              <a:t>The next recovery step will be to help the groups of people that have been most affected to obtain short-term income and basic items such as water, food, shelter, medicines, and clothing. In addition to the information gathered in the assessments, encourage the community to participate in identifying people that should receive assistance. This establishes an open and participatory process. </a:t>
            </a:r>
          </a:p>
          <a:p>
            <a:r>
              <a:rPr lang="en-US" dirty="0" smtClean="0"/>
              <a:t> </a:t>
            </a:r>
          </a:p>
          <a:p>
            <a:r>
              <a:rPr lang="en-US" dirty="0" smtClean="0"/>
              <a:t>Carefully consider what the community can do with its own resources and capacities to help those in need in the short term. Some of these recovery activities will be maintained for a short time (6 months or less), such as the </a:t>
            </a:r>
            <a:r>
              <a:rPr lang="en-US" i="1" dirty="0" smtClean="0"/>
              <a:t>Distribution of Emergency Food </a:t>
            </a:r>
            <a:r>
              <a:rPr lang="en-US" dirty="0" smtClean="0"/>
              <a:t>that was discussed in Session 5.  Additional activities for consideration are listed below. The specific mix of activities should be tailored to the local context and based on the full participation of the community. </a:t>
            </a:r>
          </a:p>
          <a:p>
            <a:r>
              <a:rPr lang="en-US" dirty="0" smtClean="0"/>
              <a:t> </a:t>
            </a:r>
          </a:p>
          <a:p>
            <a:r>
              <a:rPr lang="en-US" b="1" dirty="0" smtClean="0"/>
              <a:t>Sample activities:  </a:t>
            </a:r>
          </a:p>
          <a:p>
            <a:pPr lvl="0"/>
            <a:r>
              <a:rPr lang="en-US" dirty="0" smtClean="0"/>
              <a:t>Set up supplemental feeding centers (community kitchens, soup kitchens) for at-risk populations such as the elderly and children. </a:t>
            </a:r>
          </a:p>
          <a:p>
            <a:pPr lvl="0"/>
            <a:r>
              <a:rPr lang="en-US" dirty="0" smtClean="0"/>
              <a:t>Provide vouchers, stamps, or other alternative currency that can be used to purchase food in local markets. This will also help to stimulate local business. </a:t>
            </a:r>
          </a:p>
          <a:p>
            <a:pPr lvl="0"/>
            <a:r>
              <a:rPr lang="en-US" dirty="0" smtClean="0"/>
              <a:t>Continue to encourage home gardens as a means of improving diet diversity and to provide immediate access to low-cost foods. Supply seeds and technical assistance, if possible. </a:t>
            </a:r>
          </a:p>
          <a:p>
            <a:pPr lvl="0"/>
            <a:r>
              <a:rPr lang="en-US" dirty="0" smtClean="0"/>
              <a:t>Provide health, hygiene, and nutrition education. </a:t>
            </a:r>
          </a:p>
          <a:p>
            <a:pPr lvl="0"/>
            <a:r>
              <a:rPr lang="en-US" dirty="0" smtClean="0"/>
              <a:t>Organize food security recovery programs like food- or cash-for-work. This will free up money for food purchases. </a:t>
            </a:r>
            <a:r>
              <a:rPr lang="en-US" b="1" i="1" dirty="0" smtClean="0"/>
              <a:t>Facilitator’s Note: </a:t>
            </a:r>
            <a:r>
              <a:rPr lang="en-US" i="1" dirty="0" smtClean="0"/>
              <a:t>Handout 1 in the tool provides food-for-work/cash-for work considerations. </a:t>
            </a:r>
          </a:p>
          <a:p>
            <a:pPr lvl="0"/>
            <a:r>
              <a:rPr lang="en-US" dirty="0" smtClean="0"/>
              <a:t>Provide cash-for-training (i.e. people learn vocational and other life skills to enhance food and livelihood security).</a:t>
            </a:r>
          </a:p>
          <a:p>
            <a:pPr>
              <a:defRPr/>
            </a:pPr>
            <a:r>
              <a:rPr lang="en-US" sz="2100" dirty="0" smtClean="0">
                <a:sym typeface="Webdings"/>
              </a:rPr>
              <a:t></a:t>
            </a:r>
            <a:r>
              <a:rPr lang="en-US" sz="800" dirty="0" smtClean="0">
                <a:sym typeface="Webdings"/>
              </a:rPr>
              <a:t> </a:t>
            </a:r>
            <a:r>
              <a:rPr lang="en-US" b="1" i="1" dirty="0" smtClean="0"/>
              <a:t>Facilitator’s Note:  </a:t>
            </a:r>
            <a:r>
              <a:rPr lang="en-US" i="1" dirty="0" smtClean="0"/>
              <a:t>Have the groups review the list of activities on the screen. </a:t>
            </a:r>
          </a:p>
          <a:p>
            <a:pPr>
              <a:defRPr/>
            </a:pPr>
            <a:r>
              <a:rPr lang="en-US" i="1" dirty="0" smtClean="0"/>
              <a:t>Ask them to contribute additions to this list based on their experience in disaster recovery.  Hold a brief plenary discussion session about lessons learned from past experiences implementing short-term relief activities. </a:t>
            </a:r>
          </a:p>
        </p:txBody>
      </p:sp>
      <p:sp>
        <p:nvSpPr>
          <p:cNvPr id="4" name="Slide Number Placeholder 3"/>
          <p:cNvSpPr>
            <a:spLocks noGrp="1"/>
          </p:cNvSpPr>
          <p:nvPr>
            <p:ph type="sldNum" sz="quarter" idx="10"/>
          </p:nvPr>
        </p:nvSpPr>
        <p:spPr/>
        <p:txBody>
          <a:bodyPr/>
          <a:lstStyle/>
          <a:p>
            <a:pPr>
              <a:defRPr/>
            </a:pPr>
            <a:fld id="{BFCA4971-52A1-4466-BEA8-7556F8585F6D}"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While some of the recovery team works to identify and assist those that have suffered the most from the impact of the pandemic, other team members—with community input—should identify what can be done with local resources and manpower to get life and commerce back to normal. </a:t>
            </a:r>
          </a:p>
          <a:p>
            <a:endParaRPr lang="en-US" dirty="0" smtClean="0"/>
          </a:p>
          <a:p>
            <a:r>
              <a:rPr lang="en-US" b="1" dirty="0" smtClean="0"/>
              <a:t>Link short-term relief efforts to longer-term strategies for building resources and skills that will reduce the impact of future disasters</a:t>
            </a:r>
          </a:p>
          <a:p>
            <a:r>
              <a:rPr lang="en-US" dirty="0" smtClean="0"/>
              <a:t>An overarching objective will be to </a:t>
            </a:r>
            <a:r>
              <a:rPr lang="en-AU" dirty="0" smtClean="0"/>
              <a:t>improve on pre-disaster living conditions and overall well-being. The recovery team will want to l</a:t>
            </a:r>
            <a:r>
              <a:rPr lang="en-US" dirty="0" smtClean="0"/>
              <a:t>ink relief activities to longer-term work that addresses the underlying causes of food shortages and poverty. All activities should focus on strengthening the resiliency of households and communities so that they are more able to manage future shocks. </a:t>
            </a:r>
          </a:p>
          <a:p>
            <a:endParaRPr lang="en-US" dirty="0" smtClean="0"/>
          </a:p>
          <a:p>
            <a:r>
              <a:rPr lang="en-US" dirty="0" smtClean="0"/>
              <a:t> </a:t>
            </a:r>
          </a:p>
          <a:p>
            <a:endParaRPr lang="en-US" dirty="0"/>
          </a:p>
        </p:txBody>
      </p:sp>
      <p:sp>
        <p:nvSpPr>
          <p:cNvPr id="4" name="Slide Number Placeholder 3"/>
          <p:cNvSpPr>
            <a:spLocks noGrp="1"/>
          </p:cNvSpPr>
          <p:nvPr>
            <p:ph type="sldNum" sz="quarter" idx="10"/>
          </p:nvPr>
        </p:nvSpPr>
        <p:spPr/>
        <p:txBody>
          <a:bodyPr/>
          <a:lstStyle/>
          <a:p>
            <a:pPr>
              <a:defRPr/>
            </a:pPr>
            <a:fld id="{BFCA4971-52A1-4466-BEA8-7556F8585F6D}"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 the help of the community, brainstorm a list of all recovery options that might be relevant and effective in the community. The list of sample activities on the screen offers some initial ideas. Some activities, such as reestablishing market linkages, may require external assistance. </a:t>
            </a:r>
          </a:p>
          <a:p>
            <a:endParaRPr lang="en-US" dirty="0" smtClean="0"/>
          </a:p>
          <a:p>
            <a:pPr defTabSz="924458"/>
            <a:r>
              <a:rPr lang="en-US" dirty="0" smtClean="0"/>
              <a:t>A key objective of these efforts will be to revive economic activities and markets. Following a severe pandemic, trade can be reestablished through the rehabilitation of small and medium businesses. Due to expected high mortality rates, skills and business training, as well as other services that support the development of small businesses, will be critically needed. Vocational training programs can also serve to address the impact that mortality rates may have on staffing levels.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FCA4971-52A1-4466-BEA8-7556F8585F6D}"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152400" y="1752600"/>
            <a:ext cx="8991600" cy="5105400"/>
          </a:xfrm>
          <a:prstGeom prst="rect">
            <a:avLst/>
          </a:prstGeom>
          <a:solidFill>
            <a:srgbClr val="DDDDDD"/>
          </a:solidFill>
          <a:ln w="9525">
            <a:noFill/>
            <a:miter lim="800000"/>
            <a:headEnd/>
            <a:tailEnd/>
          </a:ln>
          <a:effectLst/>
        </p:spPr>
        <p:txBody>
          <a:bodyPr wrap="none" anchor="ctr"/>
          <a:lstStyle/>
          <a:p>
            <a:pPr>
              <a:defRPr/>
            </a:pPr>
            <a:endParaRPr lang="en-US"/>
          </a:p>
        </p:txBody>
      </p:sp>
      <p:sp>
        <p:nvSpPr>
          <p:cNvPr id="5" name="Rectangle 3"/>
          <p:cNvSpPr>
            <a:spLocks noChangeArrowheads="1"/>
          </p:cNvSpPr>
          <p:nvPr userDrawn="1"/>
        </p:nvSpPr>
        <p:spPr bwMode="auto">
          <a:xfrm>
            <a:off x="0" y="17526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6" name="Rectangle 4"/>
          <p:cNvSpPr>
            <a:spLocks noChangeArrowheads="1"/>
          </p:cNvSpPr>
          <p:nvPr userDrawn="1"/>
        </p:nvSpPr>
        <p:spPr bwMode="auto">
          <a:xfrm>
            <a:off x="0" y="1905000"/>
            <a:ext cx="152400" cy="4953000"/>
          </a:xfrm>
          <a:prstGeom prst="rect">
            <a:avLst/>
          </a:prstGeom>
          <a:solidFill>
            <a:srgbClr val="3366FF"/>
          </a:solidFill>
          <a:ln w="9525">
            <a:noFill/>
            <a:miter lim="800000"/>
            <a:headEnd/>
            <a:tailEnd/>
          </a:ln>
          <a:effectLst/>
        </p:spPr>
        <p:txBody>
          <a:bodyPr wrap="none" anchor="ctr"/>
          <a:lstStyle/>
          <a:p>
            <a:pPr>
              <a:defRPr/>
            </a:pPr>
            <a:endParaRPr lang="en-US"/>
          </a:p>
        </p:txBody>
      </p:sp>
      <p:pic>
        <p:nvPicPr>
          <p:cNvPr id="7" name="Picture 13" descr="AICOMM_Logo_F"/>
          <p:cNvPicPr>
            <a:picLocks noChangeAspect="1" noChangeArrowheads="1"/>
          </p:cNvPicPr>
          <p:nvPr userDrawn="1"/>
        </p:nvPicPr>
        <p:blipFill>
          <a:blip r:embed="rId2" cstate="print"/>
          <a:srcRect/>
          <a:stretch>
            <a:fillRect/>
          </a:stretch>
        </p:blipFill>
        <p:spPr bwMode="auto">
          <a:xfrm>
            <a:off x="457200" y="457200"/>
            <a:ext cx="2209800" cy="768350"/>
          </a:xfrm>
          <a:prstGeom prst="rect">
            <a:avLst/>
          </a:prstGeom>
          <a:noFill/>
          <a:ln w="9525">
            <a:noFill/>
            <a:miter lim="800000"/>
            <a:headEnd/>
            <a:tailEnd/>
          </a:ln>
        </p:spPr>
      </p:pic>
      <p:pic>
        <p:nvPicPr>
          <p:cNvPr id="8" name="Picture 14" descr="H2P_logo_final"/>
          <p:cNvPicPr>
            <a:picLocks noChangeAspect="1" noChangeArrowheads="1"/>
          </p:cNvPicPr>
          <p:nvPr userDrawn="1"/>
        </p:nvPicPr>
        <p:blipFill>
          <a:blip r:embed="rId3" cstate="print"/>
          <a:srcRect/>
          <a:stretch>
            <a:fillRect/>
          </a:stretch>
        </p:blipFill>
        <p:spPr bwMode="auto">
          <a:xfrm>
            <a:off x="7162800" y="381000"/>
            <a:ext cx="1447800" cy="993775"/>
          </a:xfrm>
          <a:prstGeom prst="rect">
            <a:avLst/>
          </a:prstGeom>
          <a:noFill/>
          <a:ln w="9525">
            <a:noFill/>
            <a:miter lim="800000"/>
            <a:headEnd/>
            <a:tailEnd/>
          </a:ln>
        </p:spPr>
      </p:pic>
      <p:sp>
        <p:nvSpPr>
          <p:cNvPr id="4101" name="Rectangle 5"/>
          <p:cNvSpPr>
            <a:spLocks noGrp="1" noChangeArrowheads="1"/>
          </p:cNvSpPr>
          <p:nvPr>
            <p:ph type="ctrTitle"/>
          </p:nvPr>
        </p:nvSpPr>
        <p:spPr>
          <a:xfrm>
            <a:off x="1676400" y="2667000"/>
            <a:ext cx="6248400" cy="685800"/>
          </a:xfrm>
        </p:spPr>
        <p:txBody>
          <a:bodyPr/>
          <a:lstStyle>
            <a:lvl1pPr algn="ctr">
              <a:defRPr sz="3200"/>
            </a:lvl1pPr>
          </a:lstStyle>
          <a:p>
            <a:r>
              <a:rPr lang="en-US"/>
              <a:t>Click to edit Master title style</a:t>
            </a:r>
          </a:p>
        </p:txBody>
      </p:sp>
      <p:sp>
        <p:nvSpPr>
          <p:cNvPr id="4102" name="Rectangle 6"/>
          <p:cNvSpPr>
            <a:spLocks noGrp="1" noChangeArrowheads="1"/>
          </p:cNvSpPr>
          <p:nvPr>
            <p:ph type="subTitle" idx="1"/>
          </p:nvPr>
        </p:nvSpPr>
        <p:spPr>
          <a:xfrm>
            <a:off x="1295400" y="3505200"/>
            <a:ext cx="7010400" cy="1600200"/>
          </a:xfrm>
        </p:spPr>
        <p:txBody>
          <a:bodyPr/>
          <a:lstStyle>
            <a:lvl1pPr marL="0" indent="0" algn="ctr">
              <a:buFont typeface="Wingdings" pitchFamily="2" charset="2"/>
              <a:buNone/>
              <a:defRPr sz="2800"/>
            </a:lvl1pPr>
          </a:lstStyle>
          <a:p>
            <a:r>
              <a:rPr lang="en-US"/>
              <a:t>Click to edit Master subtitle style</a:t>
            </a:r>
          </a:p>
        </p:txBody>
      </p:sp>
      <p:sp>
        <p:nvSpPr>
          <p:cNvPr id="9" name="Rectangle 7"/>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10" name="Rectangle 8"/>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11" name="Rectangle 9"/>
          <p:cNvSpPr>
            <a:spLocks noGrp="1" noChangeArrowheads="1"/>
          </p:cNvSpPr>
          <p:nvPr>
            <p:ph type="sldNum" sz="quarter" idx="12"/>
          </p:nvPr>
        </p:nvSpPr>
        <p:spPr>
          <a:xfrm>
            <a:off x="6553200" y="6248400"/>
            <a:ext cx="1905000" cy="457200"/>
          </a:xfrm>
        </p:spPr>
        <p:txBody>
          <a:bodyPr/>
          <a:lstStyle>
            <a:lvl1pPr>
              <a:defRPr smtClean="0"/>
            </a:lvl1pPr>
          </a:lstStyle>
          <a:p>
            <a:pPr>
              <a:defRPr/>
            </a:pPr>
            <a:fld id="{A0342941-DAD8-41A3-8115-FF51361A013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07BF6D-022C-45DA-ADEA-7F317A29118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45250" y="228600"/>
            <a:ext cx="2122488"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 y="228600"/>
            <a:ext cx="62166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796530-DCDC-48DE-B9E4-30F6BF7BE58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9E5A78-2E5E-4512-85D6-CAE93EF28A0C}"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DE09757-D18C-4778-A411-A6ECE209601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223DDC-0EE8-4442-BF65-C849C093BA0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8D8072-15B7-454B-AB29-E92F34058119}"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6852C45-BDD0-4698-86EC-E6F8281D093D}"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AF5D36B-20B2-40D4-82C8-676F366FF546}"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0814DBC-B0C4-4071-8C4D-9FFAF5FC5BCC}"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417D13E-D356-4D9B-B8E5-790574ACD05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35934C-C5AA-466A-993B-DFA65BA423D9}"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19F377E-A670-4402-B6F8-A32E39C14656}"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D4C7C2-6C04-4847-88E3-1BD44D1D06B1}"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301625"/>
            <a:ext cx="2038350" cy="54117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301625"/>
            <a:ext cx="5965825" cy="5411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E992AA-9427-41CA-AE74-95512C17FE6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CF8AA0-5388-4185-A625-61497ABFB89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C65BF44-9CF9-49E8-A645-D8C308475D5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236F7C6-7714-4734-A090-AF1F5014F89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F38F667-1A82-4627-A28B-7B9DFF4954F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8B4BBFA-CE35-4476-96BE-77FA339B853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8E3BA9-BE88-468F-BC35-C7E77803490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056E3B-C164-4812-83F1-775040EECEA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 y="228600"/>
            <a:ext cx="80010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Verdana" pitchFamily="34" charset="0"/>
              </a:defRPr>
            </a:lvl1pPr>
          </a:lstStyle>
          <a:p>
            <a:pPr>
              <a:defRPr/>
            </a:pPr>
            <a:endParaRPr 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latin typeface="Verdana" pitchFamily="34" charset="0"/>
              </a:defRPr>
            </a:lvl1pPr>
          </a:lstStyle>
          <a:p>
            <a:pPr>
              <a:defRPr/>
            </a:pPr>
            <a:endParaRPr lang="en-US"/>
          </a:p>
        </p:txBody>
      </p:sp>
      <p:sp>
        <p:nvSpPr>
          <p:cNvPr id="3078" name="Rectangle 6"/>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Verdana" pitchFamily="34" charset="0"/>
              </a:defRPr>
            </a:lvl1pPr>
          </a:lstStyle>
          <a:p>
            <a:pPr>
              <a:defRPr/>
            </a:pPr>
            <a:fld id="{34E0F5C1-B2F8-4E2D-B1FA-D682A61930BD}" type="slidenum">
              <a:rPr lang="en-US"/>
              <a:pPr>
                <a:defRPr/>
              </a:pPr>
              <a:t>‹#›</a:t>
            </a:fld>
            <a:endParaRPr lang="en-US"/>
          </a:p>
        </p:txBody>
      </p:sp>
      <p:sp>
        <p:nvSpPr>
          <p:cNvPr id="3079" name="Rectangle 7"/>
          <p:cNvSpPr>
            <a:spLocks noChangeArrowheads="1"/>
          </p:cNvSpPr>
          <p:nvPr userDrawn="1"/>
        </p:nvSpPr>
        <p:spPr bwMode="auto">
          <a:xfrm>
            <a:off x="0" y="10668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3080" name="Rectangle 8"/>
          <p:cNvSpPr>
            <a:spLocks noChangeArrowheads="1"/>
          </p:cNvSpPr>
          <p:nvPr userDrawn="1"/>
        </p:nvSpPr>
        <p:spPr bwMode="auto">
          <a:xfrm>
            <a:off x="0" y="1219200"/>
            <a:ext cx="152400" cy="5638800"/>
          </a:xfrm>
          <a:prstGeom prst="rect">
            <a:avLst/>
          </a:prstGeom>
          <a:solidFill>
            <a:srgbClr val="3366FF"/>
          </a:solidFill>
          <a:ln w="9525">
            <a:noFill/>
            <a:miter lim="800000"/>
            <a:headEnd/>
            <a:tailEnd/>
          </a:ln>
          <a:effectLst/>
        </p:spPr>
        <p:txBody>
          <a:bodyPr wrap="none" anchor="ctr"/>
          <a:lstStyle/>
          <a:p>
            <a:pPr algn="ctr" eaLnBrk="0" hangingPunct="0">
              <a:defRPr/>
            </a:pPr>
            <a:endParaRPr lang="en-US" sz="2800">
              <a:solidFill>
                <a:srgbClr val="002A6C"/>
              </a:solidFill>
              <a:latin typeface="Times" pitchFamily="18" charset="0"/>
            </a:endParaRPr>
          </a:p>
        </p:txBody>
      </p:sp>
    </p:spTree>
  </p:cSld>
  <p:clrMap bg1="lt1" tx1="dk1" bg2="lt2" tx2="dk2" accent1="accent1" accent2="accent2" accent3="accent3" accent4="accent4" accent5="accent5" accent6="accent6" hlink="hlink" folHlink="folHlink"/>
  <p:sldLayoutIdLst>
    <p:sldLayoutId id="2147483695"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charset="0"/>
        </a:defRPr>
      </a:lvl2pPr>
      <a:lvl3pPr algn="l" rtl="0" eaLnBrk="0" fontAlgn="base" hangingPunct="0">
        <a:spcBef>
          <a:spcPct val="0"/>
        </a:spcBef>
        <a:spcAft>
          <a:spcPct val="0"/>
        </a:spcAft>
        <a:defRPr sz="3000" b="1">
          <a:solidFill>
            <a:schemeClr val="tx2"/>
          </a:solidFill>
          <a:latin typeface="Arial" charset="0"/>
        </a:defRPr>
      </a:lvl3pPr>
      <a:lvl4pPr algn="l" rtl="0" eaLnBrk="0" fontAlgn="base" hangingPunct="0">
        <a:spcBef>
          <a:spcPct val="0"/>
        </a:spcBef>
        <a:spcAft>
          <a:spcPct val="0"/>
        </a:spcAft>
        <a:defRPr sz="3000" b="1">
          <a:solidFill>
            <a:schemeClr val="tx2"/>
          </a:solidFill>
          <a:latin typeface="Arial" charset="0"/>
        </a:defRPr>
      </a:lvl4pPr>
      <a:lvl5pPr algn="l" rtl="0" eaLnBrk="0" fontAlgn="base" hangingPunct="0">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p:titleStyle>
    <p:bodyStyle>
      <a:lvl1pPr marL="469900" indent="-469900" algn="l" rtl="0" eaLnBrk="0" fontAlgn="base" hangingPunct="0">
        <a:spcBef>
          <a:spcPct val="20000"/>
        </a:spcBef>
        <a:spcAft>
          <a:spcPct val="0"/>
        </a:spcAft>
        <a:buClr>
          <a:srgbClr val="996633"/>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rgbClr val="996633"/>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rgbClr val="996633"/>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rgbClr val="996633"/>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rgbClr val="996633"/>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1625" y="301625"/>
            <a:ext cx="77724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827213"/>
            <a:ext cx="7772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200" smtClean="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2CEE51DE-BDE2-4FFB-AEBD-7EB5FADDE97A}" type="slidenum">
              <a:rPr lang="en-US"/>
              <a:pPr>
                <a:defRPr/>
              </a:pPr>
              <a:t>‹#›</a:t>
            </a:fld>
            <a:endParaRPr lang="en-US"/>
          </a:p>
        </p:txBody>
      </p:sp>
      <p:sp>
        <p:nvSpPr>
          <p:cNvPr id="5127" name="Rectangle 7"/>
          <p:cNvSpPr>
            <a:spLocks noChangeArrowheads="1"/>
          </p:cNvSpPr>
          <p:nvPr/>
        </p:nvSpPr>
        <p:spPr bwMode="auto">
          <a:xfrm>
            <a:off x="0" y="10668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5128" name="Rectangle 8"/>
          <p:cNvSpPr>
            <a:spLocks noChangeArrowheads="1"/>
          </p:cNvSpPr>
          <p:nvPr/>
        </p:nvSpPr>
        <p:spPr bwMode="auto">
          <a:xfrm>
            <a:off x="0" y="1219200"/>
            <a:ext cx="152400" cy="5638800"/>
          </a:xfrm>
          <a:prstGeom prst="rect">
            <a:avLst/>
          </a:prstGeom>
          <a:solidFill>
            <a:srgbClr val="3366FF"/>
          </a:solidFill>
          <a:ln w="9525">
            <a:noFill/>
            <a:miter lim="800000"/>
            <a:headEnd/>
            <a:tailEnd/>
          </a:ln>
          <a:effectLst/>
        </p:spPr>
        <p:txBody>
          <a:bodyPr wrap="none" anchor="ctr"/>
          <a:lstStyle/>
          <a:p>
            <a:pPr algn="ctr" eaLnBrk="0" hangingPunct="0">
              <a:defRPr/>
            </a:pPr>
            <a:endParaRPr lang="en-US" sz="2800">
              <a:solidFill>
                <a:srgbClr val="002A6C"/>
              </a:solidFill>
              <a:latin typeface="Times" pitchFamily="18" charset="0"/>
            </a:endParaRP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fontAlgn="base">
        <a:spcBef>
          <a:spcPct val="0"/>
        </a:spcBef>
        <a:spcAft>
          <a:spcPct val="0"/>
        </a:spcAft>
        <a:defRPr sz="2400" b="1">
          <a:solidFill>
            <a:schemeClr val="tx2"/>
          </a:solidFill>
          <a:latin typeface="Arial" charset="0"/>
        </a:defRPr>
      </a:lvl6pPr>
      <a:lvl7pPr marL="914400" algn="l" rtl="0" fontAlgn="base">
        <a:spcBef>
          <a:spcPct val="0"/>
        </a:spcBef>
        <a:spcAft>
          <a:spcPct val="0"/>
        </a:spcAft>
        <a:defRPr sz="2400" b="1">
          <a:solidFill>
            <a:schemeClr val="tx2"/>
          </a:solidFill>
          <a:latin typeface="Arial" charset="0"/>
        </a:defRPr>
      </a:lvl7pPr>
      <a:lvl8pPr marL="1371600" algn="l" rtl="0" fontAlgn="base">
        <a:spcBef>
          <a:spcPct val="0"/>
        </a:spcBef>
        <a:spcAft>
          <a:spcPct val="0"/>
        </a:spcAft>
        <a:defRPr sz="2400" b="1">
          <a:solidFill>
            <a:schemeClr val="tx2"/>
          </a:solidFill>
          <a:latin typeface="Arial" charset="0"/>
        </a:defRPr>
      </a:lvl8pPr>
      <a:lvl9pPr marL="1828800" algn="l" rtl="0" fontAlgn="base">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dirty="0" smtClean="0"/>
              <a:t>Session 7</a:t>
            </a:r>
          </a:p>
        </p:txBody>
      </p:sp>
      <p:sp>
        <p:nvSpPr>
          <p:cNvPr id="4099" name="Rectangle 3"/>
          <p:cNvSpPr>
            <a:spLocks noGrp="1" noChangeArrowheads="1"/>
          </p:cNvSpPr>
          <p:nvPr>
            <p:ph type="subTitle" idx="1"/>
          </p:nvPr>
        </p:nvSpPr>
        <p:spPr/>
        <p:txBody>
          <a:bodyPr/>
          <a:lstStyle/>
          <a:p>
            <a:pPr eaLnBrk="1" hangingPunct="1"/>
            <a:r>
              <a:rPr lang="en-US" dirty="0" smtClean="0"/>
              <a:t>Recovery and Resilience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toward future resilience </a:t>
            </a:r>
            <a:endParaRPr lang="en-US" dirty="0"/>
          </a:p>
        </p:txBody>
      </p:sp>
      <p:sp>
        <p:nvSpPr>
          <p:cNvPr id="3" name="Content Placeholder 2"/>
          <p:cNvSpPr>
            <a:spLocks noGrp="1"/>
          </p:cNvSpPr>
          <p:nvPr>
            <p:ph idx="1"/>
          </p:nvPr>
        </p:nvSpPr>
        <p:spPr/>
        <p:txBody>
          <a:bodyPr/>
          <a:lstStyle/>
          <a:p>
            <a:pPr marL="457200" indent="-457200">
              <a:buFontTx/>
              <a:buAutoNum type="alphaUcPeriod"/>
            </a:pPr>
            <a:r>
              <a:rPr lang="en-US" dirty="0" smtClean="0"/>
              <a:t>Identify what can be done with local resources and manpower to get livelihood activities functioning again </a:t>
            </a:r>
          </a:p>
          <a:p>
            <a:pPr marL="457200" indent="-457200">
              <a:buFontTx/>
              <a:buAutoNum type="alphaUcPeriod"/>
            </a:pPr>
            <a:r>
              <a:rPr lang="en-US" dirty="0" smtClean="0"/>
              <a:t>Identify areas that need external help. </a:t>
            </a:r>
          </a:p>
          <a:p>
            <a:pPr lvl="1"/>
            <a:r>
              <a:rPr lang="en-US" sz="2400" dirty="0" smtClean="0"/>
              <a:t>For example,  farming could begin again with local resources but re-establishing market linkages may need external support. </a:t>
            </a:r>
          </a:p>
          <a:p>
            <a:pPr marL="457200" indent="-457200">
              <a:buFontTx/>
              <a:buAutoNum type="alphaUcPeriod"/>
            </a:pPr>
            <a:r>
              <a:rPr lang="en-US" dirty="0" smtClean="0"/>
              <a:t>Seek external resources and support if they are needed</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pic>
        <p:nvPicPr>
          <p:cNvPr id="4" name="Picture 13" descr="AICOMM_Logo_F"/>
          <p:cNvPicPr>
            <a:picLocks noGrp="1" noChangeAspect="1" noChangeArrowheads="1"/>
          </p:cNvPicPr>
          <p:nvPr>
            <p:ph idx="1"/>
          </p:nvPr>
        </p:nvPicPr>
        <p:blipFill>
          <a:blip r:embed="rId3" cstate="print"/>
          <a:srcRect/>
          <a:stretch>
            <a:fillRect/>
          </a:stretch>
        </p:blipFill>
        <p:spPr bwMode="auto">
          <a:xfrm>
            <a:off x="1143000" y="2362200"/>
            <a:ext cx="6802881" cy="236566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Today’s objectives </a:t>
            </a:r>
          </a:p>
        </p:txBody>
      </p:sp>
      <p:sp>
        <p:nvSpPr>
          <p:cNvPr id="5" name="Content Placeholder 2"/>
          <p:cNvSpPr>
            <a:spLocks noGrp="1"/>
          </p:cNvSpPr>
          <p:nvPr>
            <p:ph type="body" idx="1"/>
          </p:nvPr>
        </p:nvSpPr>
        <p:spPr/>
        <p:txBody>
          <a:bodyPr/>
          <a:lstStyle/>
          <a:p>
            <a:r>
              <a:rPr lang="en-US" dirty="0" smtClean="0"/>
              <a:t>To enhance awareness of what community recovery from a pandemic will entail. </a:t>
            </a:r>
          </a:p>
          <a:p>
            <a:endParaRPr lang="en-US" dirty="0" smtClean="0"/>
          </a:p>
          <a:p>
            <a:r>
              <a:rPr lang="en-US" dirty="0" smtClean="0"/>
              <a:t>To understand how lessons learned during a pandemic can be used to address the underlying causes of food shortages and poverty.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AU" sz="2800" dirty="0" smtClean="0"/>
              <a:t>Two Stages of Recovery </a:t>
            </a:r>
            <a:endParaRPr lang="en-US" sz="2800" dirty="0" smtClean="0"/>
          </a:p>
        </p:txBody>
      </p:sp>
      <p:sp>
        <p:nvSpPr>
          <p:cNvPr id="5" name="Content Placeholder 2"/>
          <p:cNvSpPr>
            <a:spLocks noGrp="1"/>
          </p:cNvSpPr>
          <p:nvPr>
            <p:ph idx="1"/>
          </p:nvPr>
        </p:nvSpPr>
        <p:spPr>
          <a:xfrm>
            <a:off x="457200" y="1295400"/>
            <a:ext cx="8305800" cy="4800600"/>
          </a:xfrm>
        </p:spPr>
        <p:txBody>
          <a:bodyPr/>
          <a:lstStyle/>
          <a:p>
            <a:pPr marL="457200" indent="-457200">
              <a:spcAft>
                <a:spcPts val="1800"/>
              </a:spcAft>
              <a:buFontTx/>
              <a:buAutoNum type="arabicPeriod"/>
            </a:pPr>
            <a:r>
              <a:rPr lang="en-AU" dirty="0" smtClean="0"/>
              <a:t>Re-establish a sense of security</a:t>
            </a:r>
          </a:p>
          <a:p>
            <a:pPr marL="895350" lvl="1" indent="-457200">
              <a:spcAft>
                <a:spcPts val="1800"/>
              </a:spcAft>
            </a:pPr>
            <a:r>
              <a:rPr lang="en-AU" dirty="0" smtClean="0"/>
              <a:t>Reduce fear, support grieving, reopen businesses, re-establish joy</a:t>
            </a:r>
          </a:p>
          <a:p>
            <a:pPr marL="457200" indent="-457200">
              <a:spcAft>
                <a:spcPts val="1800"/>
              </a:spcAft>
              <a:buFontTx/>
              <a:buAutoNum type="arabicPeriod"/>
            </a:pPr>
            <a:r>
              <a:rPr lang="en-US" dirty="0" smtClean="0"/>
              <a:t>Link relief to recovery </a:t>
            </a:r>
          </a:p>
          <a:p>
            <a:pPr marL="895350" lvl="1" indent="-457200">
              <a:spcAft>
                <a:spcPts val="1800"/>
              </a:spcAft>
            </a:pPr>
            <a:r>
              <a:rPr lang="en-US" dirty="0" smtClean="0"/>
              <a:t>Reassess vulnerability - strengthen and sustain relief activities. </a:t>
            </a:r>
          </a:p>
          <a:p>
            <a:pPr marL="895350" lvl="1" indent="-457200">
              <a:spcAft>
                <a:spcPts val="1200"/>
              </a:spcAft>
            </a:pPr>
            <a:r>
              <a:rPr lang="en-AU" dirty="0" smtClean="0"/>
              <a:t>Get life and commerce back to normal.</a:t>
            </a:r>
          </a:p>
          <a:p>
            <a:pPr marL="895350" lvl="1" indent="-457200">
              <a:spcAft>
                <a:spcPts val="1200"/>
              </a:spcAft>
            </a:pPr>
            <a:r>
              <a:rPr lang="en-AU" dirty="0" smtClean="0"/>
              <a:t>Improve on pre-disaster living conditions - </a:t>
            </a:r>
            <a:r>
              <a:rPr lang="en-AU" sz="2000" dirty="0" smtClean="0"/>
              <a:t>longer-term work that addresses the underlying causes of food shortages and poverty</a:t>
            </a:r>
            <a:endParaRPr lang="en-US" sz="2000" dirty="0" smtClean="0"/>
          </a:p>
          <a:p>
            <a:pPr marL="457200" indent="-457200">
              <a:buFontTx/>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001000" cy="609600"/>
          </a:xfrm>
        </p:spPr>
        <p:txBody>
          <a:bodyPr/>
          <a:lstStyle/>
          <a:p>
            <a:r>
              <a:rPr lang="en-US" dirty="0" smtClean="0"/>
              <a:t>Step 1. Reduce fear and re-establish a sense of security </a:t>
            </a:r>
            <a:endParaRPr lang="en-US" dirty="0"/>
          </a:p>
        </p:txBody>
      </p:sp>
      <p:sp>
        <p:nvSpPr>
          <p:cNvPr id="3" name="Content Placeholder 2"/>
          <p:cNvSpPr>
            <a:spLocks noGrp="1"/>
          </p:cNvSpPr>
          <p:nvPr>
            <p:ph idx="1"/>
          </p:nvPr>
        </p:nvSpPr>
        <p:spPr/>
        <p:txBody>
          <a:bodyPr/>
          <a:lstStyle/>
          <a:p>
            <a:r>
              <a:rPr lang="en-US" sz="3200" b="1" dirty="0" smtClean="0">
                <a:solidFill>
                  <a:srgbClr val="C00000"/>
                </a:solidFill>
              </a:rPr>
              <a:t>Immediately</a:t>
            </a:r>
            <a:r>
              <a:rPr lang="en-US" sz="3200" dirty="0" smtClean="0"/>
              <a:t> after the pandemic has run its course.</a:t>
            </a:r>
          </a:p>
          <a:p>
            <a:r>
              <a:rPr lang="en-US" sz="3200" dirty="0" smtClean="0"/>
              <a:t>Huge psychological impact = great need for psychosocial support </a:t>
            </a:r>
          </a:p>
          <a:p>
            <a:r>
              <a:rPr lang="en-US" sz="3200" dirty="0" smtClean="0"/>
              <a:t>Identify and deal with worries that people have about future outbreaks and the ability to get life back to normal</a:t>
            </a:r>
          </a:p>
          <a:p>
            <a:r>
              <a:rPr lang="en-US" sz="3200" dirty="0" smtClean="0"/>
              <a:t>Grief and recovery counseling</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457200"/>
            <a:ext cx="8001000" cy="609600"/>
          </a:xfrm>
        </p:spPr>
        <p:txBody>
          <a:bodyPr/>
          <a:lstStyle/>
          <a:p>
            <a:r>
              <a:rPr lang="en-US" dirty="0" smtClean="0"/>
              <a:t>Step 1. Reduce fear and re-establish a sense of security </a:t>
            </a:r>
            <a:endParaRPr lang="en-US" dirty="0"/>
          </a:p>
        </p:txBody>
      </p:sp>
      <p:sp>
        <p:nvSpPr>
          <p:cNvPr id="6" name="Content Placeholder 2"/>
          <p:cNvSpPr>
            <a:spLocks noGrp="1"/>
          </p:cNvSpPr>
          <p:nvPr>
            <p:ph idx="1"/>
          </p:nvPr>
        </p:nvSpPr>
        <p:spPr>
          <a:xfrm>
            <a:off x="457200" y="1447800"/>
            <a:ext cx="8001000" cy="4267200"/>
          </a:xfrm>
        </p:spPr>
        <p:txBody>
          <a:bodyPr/>
          <a:lstStyle/>
          <a:p>
            <a:r>
              <a:rPr lang="en-US" dirty="0" smtClean="0"/>
              <a:t>Share accurate information, dispel rumors, provide links to other sources of information and support.</a:t>
            </a:r>
          </a:p>
          <a:p>
            <a:r>
              <a:rPr lang="en-US" dirty="0" smtClean="0"/>
              <a:t>Share information about normal responses to fear, uncertainty, trauma, and disasters. </a:t>
            </a:r>
          </a:p>
          <a:p>
            <a:r>
              <a:rPr lang="en-US" dirty="0" smtClean="0"/>
              <a:t>Candlelight vigils, memorials </a:t>
            </a:r>
          </a:p>
          <a:p>
            <a:r>
              <a:rPr lang="en-US" dirty="0" smtClean="0"/>
              <a:t>Reopen public places </a:t>
            </a:r>
          </a:p>
          <a:p>
            <a:r>
              <a:rPr lang="en-US" dirty="0" smtClean="0"/>
              <a:t>Reintroduce joy to the community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04800"/>
            <a:ext cx="8001000" cy="609600"/>
          </a:xfrm>
        </p:spPr>
        <p:txBody>
          <a:bodyPr/>
          <a:lstStyle/>
          <a:p>
            <a:r>
              <a:rPr lang="en-US" dirty="0" smtClean="0"/>
              <a:t>Stage 2: Link Relief to Recovery </a:t>
            </a:r>
          </a:p>
        </p:txBody>
      </p:sp>
      <p:sp>
        <p:nvSpPr>
          <p:cNvPr id="5" name="Content Placeholder 2"/>
          <p:cNvSpPr>
            <a:spLocks noGrp="1"/>
          </p:cNvSpPr>
          <p:nvPr>
            <p:ph idx="1"/>
          </p:nvPr>
        </p:nvSpPr>
        <p:spPr>
          <a:xfrm>
            <a:off x="566738" y="1295400"/>
            <a:ext cx="8001000" cy="4724400"/>
          </a:xfrm>
        </p:spPr>
        <p:txBody>
          <a:bodyPr/>
          <a:lstStyle/>
          <a:p>
            <a:pPr>
              <a:spcAft>
                <a:spcPts val="1200"/>
              </a:spcAft>
              <a:buNone/>
            </a:pPr>
            <a:r>
              <a:rPr lang="en-US" b="1" dirty="0" smtClean="0"/>
              <a:t>Reassess vulnerability </a:t>
            </a:r>
          </a:p>
          <a:p>
            <a:pPr>
              <a:spcAft>
                <a:spcPts val="1200"/>
              </a:spcAft>
            </a:pPr>
            <a:r>
              <a:rPr lang="en-US" dirty="0" smtClean="0"/>
              <a:t>Ongoing assessments of levels of vulnerability by population and geographic region will be needed to select recovery beneficiaries.</a:t>
            </a:r>
          </a:p>
          <a:p>
            <a:pPr>
              <a:spcAft>
                <a:spcPts val="1200"/>
              </a:spcAft>
            </a:pPr>
            <a:r>
              <a:rPr lang="en-US" dirty="0" smtClean="0"/>
              <a:t>Determine who is still vulnerable and will have trouble getting back on their feet.</a:t>
            </a:r>
          </a:p>
          <a:p>
            <a:pPr>
              <a:spcAft>
                <a:spcPts val="1200"/>
              </a:spcAft>
            </a:pPr>
            <a:r>
              <a:rPr lang="en-US" dirty="0" smtClean="0"/>
              <a:t>Determine the coping strategies that people have used in response to the pandemic</a:t>
            </a:r>
          </a:p>
          <a:p>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lvl="1"/>
            <a:r>
              <a:rPr lang="en-AU" dirty="0" smtClean="0">
                <a:solidFill>
                  <a:schemeClr val="tx1"/>
                </a:solidFill>
              </a:rPr>
              <a:t/>
            </a:r>
            <a:br>
              <a:rPr lang="en-AU" dirty="0" smtClean="0">
                <a:solidFill>
                  <a:schemeClr val="tx1"/>
                </a:solidFill>
              </a:rPr>
            </a:br>
            <a:r>
              <a:rPr lang="en-AU" dirty="0" smtClean="0">
                <a:latin typeface="+mj-lt"/>
                <a:ea typeface="+mj-ea"/>
                <a:cs typeface="+mj-cs"/>
              </a:rPr>
              <a:t>Strengthen</a:t>
            </a:r>
            <a:r>
              <a:rPr lang="en-AU" sz="3200" dirty="0" smtClean="0">
                <a:solidFill>
                  <a:schemeClr val="tx1"/>
                </a:solidFill>
              </a:rPr>
              <a:t> and sustain relief activities </a:t>
            </a:r>
            <a:endParaRPr lang="en-US" dirty="0" smtClean="0">
              <a:solidFill>
                <a:schemeClr val="tx1"/>
              </a:solidFill>
            </a:endParaRPr>
          </a:p>
        </p:txBody>
      </p:sp>
      <p:sp>
        <p:nvSpPr>
          <p:cNvPr id="21507" name="Content Placeholder 2"/>
          <p:cNvSpPr>
            <a:spLocks noGrp="1"/>
          </p:cNvSpPr>
          <p:nvPr>
            <p:ph idx="1"/>
          </p:nvPr>
        </p:nvSpPr>
        <p:spPr>
          <a:xfrm>
            <a:off x="304800" y="1447800"/>
            <a:ext cx="8305800" cy="3733800"/>
          </a:xfrm>
        </p:spPr>
        <p:txBody>
          <a:bodyPr/>
          <a:lstStyle/>
          <a:p>
            <a:pPr>
              <a:buNone/>
            </a:pPr>
            <a:r>
              <a:rPr lang="en-US" b="1" dirty="0" smtClean="0"/>
              <a:t>Make sure short-term income and basic necessities are available </a:t>
            </a:r>
          </a:p>
          <a:p>
            <a:pPr lvl="0"/>
            <a:r>
              <a:rPr lang="en-US" sz="2400" kern="1200" dirty="0" smtClean="0">
                <a:latin typeface="Arial" charset="0"/>
              </a:rPr>
              <a:t>Supplemental feeding centers (community kitchens, soup kitchens) for at-risk populations</a:t>
            </a:r>
          </a:p>
          <a:p>
            <a:pPr lvl="0"/>
            <a:r>
              <a:rPr lang="en-US" sz="2400" kern="1200" dirty="0" smtClean="0">
                <a:latin typeface="Arial" charset="0"/>
              </a:rPr>
              <a:t>Vouchers, stamps, or other alternative currency for food purchase in local markets. </a:t>
            </a:r>
          </a:p>
          <a:p>
            <a:pPr lvl="0"/>
            <a:r>
              <a:rPr lang="en-US" sz="2400" kern="1200" dirty="0" smtClean="0">
                <a:latin typeface="Arial" charset="0"/>
              </a:rPr>
              <a:t>Encourage home gardens = improved diet diversity and immediate access to low-cost foods. </a:t>
            </a:r>
          </a:p>
          <a:p>
            <a:pPr lvl="0"/>
            <a:r>
              <a:rPr lang="en-US" sz="2400" kern="1200" dirty="0" smtClean="0">
                <a:latin typeface="Arial" charset="0"/>
              </a:rPr>
              <a:t>Health, hygiene, and nutrition education. </a:t>
            </a:r>
          </a:p>
          <a:p>
            <a:pPr lvl="0"/>
            <a:r>
              <a:rPr lang="en-US" sz="2400" kern="1200" dirty="0" smtClean="0">
                <a:latin typeface="Arial" charset="0"/>
              </a:rPr>
              <a:t>Food for Work - or Cash-for-work programs . </a:t>
            </a:r>
            <a:endParaRPr lang="en-US" sz="3200" kern="1200" dirty="0" smtClean="0">
              <a:latin typeface="Arial" charset="0"/>
            </a:endParaRPr>
          </a:p>
          <a:p>
            <a:pPr lvl="0"/>
            <a:r>
              <a:rPr lang="en-US" sz="2400" kern="1200" dirty="0" smtClean="0">
                <a:latin typeface="Arial" charset="0"/>
              </a:rPr>
              <a:t>Cash-for-training</a:t>
            </a:r>
          </a:p>
          <a:p>
            <a:pPr>
              <a:buNone/>
            </a:pPr>
            <a:endParaRPr lang="en-US"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6738" y="1447800"/>
            <a:ext cx="8001000" cy="4572000"/>
          </a:xfrm>
        </p:spPr>
        <p:txBody>
          <a:bodyPr/>
          <a:lstStyle/>
          <a:p>
            <a:r>
              <a:rPr lang="en-US" dirty="0" smtClean="0"/>
              <a:t>Get life and commerce back to normal </a:t>
            </a:r>
          </a:p>
          <a:p>
            <a:endParaRPr lang="en-US" dirty="0" smtClean="0"/>
          </a:p>
          <a:p>
            <a:pPr>
              <a:buNone/>
            </a:pPr>
            <a:endParaRPr lang="en-US" dirty="0" smtClean="0"/>
          </a:p>
          <a:p>
            <a:r>
              <a:rPr lang="en-US" dirty="0" smtClean="0"/>
              <a:t>Link short-term relief efforts to longer-term strategies for building resources and skills that will reduce the impact of future disasters</a:t>
            </a:r>
          </a:p>
          <a:p>
            <a:endParaRPr lang="en-US" dirty="0"/>
          </a:p>
        </p:txBody>
      </p:sp>
      <p:sp>
        <p:nvSpPr>
          <p:cNvPr id="4" name="Title 1"/>
          <p:cNvSpPr>
            <a:spLocks noGrp="1"/>
          </p:cNvSpPr>
          <p:nvPr>
            <p:ph type="title"/>
          </p:nvPr>
        </p:nvSpPr>
        <p:spPr/>
        <p:txBody>
          <a:bodyPr/>
          <a:lstStyle/>
          <a:p>
            <a:pPr lvl="1"/>
            <a:r>
              <a:rPr lang="en-AU" dirty="0" smtClean="0">
                <a:solidFill>
                  <a:schemeClr val="tx1"/>
                </a:solidFill>
              </a:rPr>
              <a:t/>
            </a:r>
            <a:br>
              <a:rPr lang="en-AU" dirty="0" smtClean="0">
                <a:solidFill>
                  <a:schemeClr val="tx1"/>
                </a:solidFill>
              </a:rPr>
            </a:br>
            <a:r>
              <a:rPr lang="en-AU" dirty="0" smtClean="0">
                <a:latin typeface="+mj-lt"/>
                <a:ea typeface="+mj-ea"/>
                <a:cs typeface="+mj-cs"/>
              </a:rPr>
              <a:t>Strengthen</a:t>
            </a:r>
            <a:r>
              <a:rPr lang="en-AU" sz="3200" dirty="0" smtClean="0">
                <a:solidFill>
                  <a:schemeClr val="tx1"/>
                </a:solidFill>
              </a:rPr>
              <a:t> and sustain relief activities </a:t>
            </a:r>
            <a:endParaRPr lang="en-US" dirty="0" smtClean="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Recovery Activities </a:t>
            </a:r>
            <a:endParaRPr lang="en-US" dirty="0"/>
          </a:p>
        </p:txBody>
      </p:sp>
      <p:sp>
        <p:nvSpPr>
          <p:cNvPr id="3" name="Content Placeholder 2"/>
          <p:cNvSpPr>
            <a:spLocks noGrp="1"/>
          </p:cNvSpPr>
          <p:nvPr>
            <p:ph idx="1"/>
          </p:nvPr>
        </p:nvSpPr>
        <p:spPr>
          <a:xfrm>
            <a:off x="685800" y="1371600"/>
            <a:ext cx="8001000" cy="4267200"/>
          </a:xfrm>
        </p:spPr>
        <p:txBody>
          <a:bodyPr/>
          <a:lstStyle/>
          <a:p>
            <a:pPr lvl="0"/>
            <a:r>
              <a:rPr lang="en-US" sz="2000" dirty="0" smtClean="0"/>
              <a:t>Strengthen local markets, supply chains, transport of goods</a:t>
            </a:r>
          </a:p>
          <a:p>
            <a:pPr lvl="0"/>
            <a:r>
              <a:rPr lang="en-US" sz="2000" dirty="0" smtClean="0"/>
              <a:t>Offer skills training for immediate (self) employment; match job seekers to employment opportunities</a:t>
            </a:r>
          </a:p>
          <a:p>
            <a:pPr lvl="0"/>
            <a:r>
              <a:rPr lang="en-US" sz="2000" dirty="0" smtClean="0"/>
              <a:t>Facilitate small loans for business activities in all sectors</a:t>
            </a:r>
          </a:p>
          <a:p>
            <a:pPr lvl="0"/>
            <a:r>
              <a:rPr lang="en-US" sz="2000" dirty="0" smtClean="0"/>
              <a:t>Support the formation of cooperatives </a:t>
            </a:r>
          </a:p>
          <a:p>
            <a:pPr lvl="0"/>
            <a:r>
              <a:rPr lang="en-US" sz="2000" dirty="0" smtClean="0"/>
              <a:t>Strengthen health service delivery systems; ensure equitable access to vaccines and other medications</a:t>
            </a:r>
          </a:p>
          <a:p>
            <a:pPr lvl="0"/>
            <a:r>
              <a:rPr lang="en-US" sz="2000" dirty="0" smtClean="0"/>
              <a:t>Revitalize small-scale agriculture and animal husbandry</a:t>
            </a:r>
          </a:p>
          <a:p>
            <a:pPr lvl="0"/>
            <a:r>
              <a:rPr lang="en-US" sz="2000" dirty="0" smtClean="0"/>
              <a:t>Strengthen natural resource management and agricultural extension services</a:t>
            </a:r>
          </a:p>
          <a:p>
            <a:pPr lvl="0"/>
            <a:r>
              <a:rPr lang="en-US" sz="2000" dirty="0" smtClean="0"/>
              <a:t>Advocate for national government solutions that help poor people manage risks</a:t>
            </a:r>
          </a:p>
          <a:p>
            <a:pPr lvl="0"/>
            <a:r>
              <a:rPr lang="en-US" sz="2000" dirty="0" smtClean="0"/>
              <a:t>Support citizen awareness campaigns and communication and media efforts</a:t>
            </a:r>
          </a:p>
          <a:p>
            <a:pPr lvl="0"/>
            <a:endParaRPr lang="en-US" sz="2000" dirty="0" smtClean="0"/>
          </a:p>
          <a:p>
            <a:pPr>
              <a:buNone/>
            </a:pPr>
            <a:endParaRPr lang="en-US" dirty="0"/>
          </a:p>
        </p:txBody>
      </p:sp>
    </p:spTree>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SAID_no_header">
  <a:themeElements>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SAID_no_head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SAID_no_head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SAID_no_head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SAID_no_head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SAID_no_head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SAID_no_head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SAID_no_header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SAID_no_head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SAID_no_head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SAID_no_head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SAID_no_head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SAID_no_head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491</TotalTime>
  <Words>1583</Words>
  <Application>Microsoft Office PowerPoint</Application>
  <PresentationFormat>On-screen Show (4:3)</PresentationFormat>
  <Paragraphs>129</Paragraphs>
  <Slides>11</Slides>
  <Notes>11</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Profile</vt:lpstr>
      <vt:lpstr>USAID_no_header</vt:lpstr>
      <vt:lpstr>Session 7</vt:lpstr>
      <vt:lpstr>Today’s objectives </vt:lpstr>
      <vt:lpstr>Two Stages of Recovery </vt:lpstr>
      <vt:lpstr>Step 1. Reduce fear and re-establish a sense of security </vt:lpstr>
      <vt:lpstr>Step 1. Reduce fear and re-establish a sense of security </vt:lpstr>
      <vt:lpstr>Stage 2: Link Relief to Recovery </vt:lpstr>
      <vt:lpstr> Strengthen and sustain relief activities </vt:lpstr>
      <vt:lpstr> Strengthen and sustain relief activities </vt:lpstr>
      <vt:lpstr>Sample Recovery Activities </vt:lpstr>
      <vt:lpstr>Work toward future resilience </vt:lpstr>
      <vt:lpstr>Thank You </vt:lpstr>
    </vt:vector>
  </TitlesOfParts>
  <Company>aed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Recovery and Resilience</dc:title>
  <dc:creator>Laurie Starr - TANGO International</dc:creator>
  <cp:keywords>pandemic</cp:keywords>
  <cp:lastModifiedBy>Laurie </cp:lastModifiedBy>
  <cp:revision>37</cp:revision>
  <dcterms:created xsi:type="dcterms:W3CDTF">2007-12-03T14:07:51Z</dcterms:created>
  <dcterms:modified xsi:type="dcterms:W3CDTF">2009-10-14T18:48:08Z</dcterms:modified>
</cp:coreProperties>
</file>